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ppt/tags/tag41.xml" ContentType="application/vnd.openxmlformats-officedocument.presentationml.tags+xml"/>
  <Override PartName="/ppt/notesSlides/notesSlide26.xml" ContentType="application/vnd.openxmlformats-officedocument.presentationml.notesSlide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notesSlides/notesSlide28.xml" ContentType="application/vnd.openxmlformats-officedocument.presentationml.notesSlide+xml"/>
  <Override PartName="/ppt/tags/tag44.xml" ContentType="application/vnd.openxmlformats-officedocument.presentationml.tags+xml"/>
  <Override PartName="/ppt/notesSlides/notesSlide29.xml" ContentType="application/vnd.openxmlformats-officedocument.presentationml.notesSlide+xml"/>
  <Override PartName="/ppt/tags/tag45.xml" ContentType="application/vnd.openxmlformats-officedocument.presentationml.tags+xml"/>
  <Override PartName="/ppt/notesSlides/notesSlide30.xml" ContentType="application/vnd.openxmlformats-officedocument.presentationml.notesSlide+xml"/>
  <Override PartName="/ppt/tags/tag46.xml" ContentType="application/vnd.openxmlformats-officedocument.presentationml.tags+xml"/>
  <Override PartName="/ppt/notesSlides/notesSlide31.xml" ContentType="application/vnd.openxmlformats-officedocument.presentationml.notesSlide+xml"/>
  <Override PartName="/ppt/tags/tag47.xml" ContentType="application/vnd.openxmlformats-officedocument.presentationml.tags+xml"/>
  <Override PartName="/ppt/notesSlides/notesSlide32.xml" ContentType="application/vnd.openxmlformats-officedocument.presentationml.notesSlide+xml"/>
  <Override PartName="/ppt/tags/tag48.xml" ContentType="application/vnd.openxmlformats-officedocument.presentationml.tags+xml"/>
  <Override PartName="/ppt/notesSlides/notesSlide33.xml" ContentType="application/vnd.openxmlformats-officedocument.presentationml.notesSlide+xml"/>
  <Override PartName="/ppt/tags/tag49.xml" ContentType="application/vnd.openxmlformats-officedocument.presentationml.tags+xml"/>
  <Override PartName="/ppt/notesSlides/notesSlide34.xml" ContentType="application/vnd.openxmlformats-officedocument.presentationml.notesSlide+xml"/>
  <Override PartName="/ppt/tags/tag50.xml" ContentType="application/vnd.openxmlformats-officedocument.presentationml.tags+xml"/>
  <Override PartName="/ppt/notesSlides/notesSlide35.xml" ContentType="application/vnd.openxmlformats-officedocument.presentationml.notesSlide+xml"/>
  <Override PartName="/ppt/tags/tag51.xml" ContentType="application/vnd.openxmlformats-officedocument.presentationml.tags+xml"/>
  <Override PartName="/ppt/notesSlides/notesSlide36.xml" ContentType="application/vnd.openxmlformats-officedocument.presentationml.notesSlide+xml"/>
  <Override PartName="/ppt/tags/tag52.xml" ContentType="application/vnd.openxmlformats-officedocument.presentationml.tags+xml"/>
  <Override PartName="/ppt/notesSlides/notesSlide37.xml" ContentType="application/vnd.openxmlformats-officedocument.presentationml.notesSlide+xml"/>
  <Override PartName="/ppt/tags/tag53.xml" ContentType="application/vnd.openxmlformats-officedocument.presentationml.tags+xml"/>
  <Override PartName="/ppt/notesSlides/notesSlide38.xml" ContentType="application/vnd.openxmlformats-officedocument.presentationml.notesSlide+xml"/>
  <Override PartName="/ppt/tags/tag54.xml" ContentType="application/vnd.openxmlformats-officedocument.presentationml.tags+xml"/>
  <Override PartName="/ppt/notesSlides/notesSlide39.xml" ContentType="application/vnd.openxmlformats-officedocument.presentationml.notesSlide+xml"/>
  <Override PartName="/ppt/tags/tag55.xml" ContentType="application/vnd.openxmlformats-officedocument.presentationml.tags+xml"/>
  <Override PartName="/ppt/notesSlides/notesSlide40.xml" ContentType="application/vnd.openxmlformats-officedocument.presentationml.notesSlide+xml"/>
  <Override PartName="/ppt/tags/tag56.xml" ContentType="application/vnd.openxmlformats-officedocument.presentationml.tags+xml"/>
  <Override PartName="/ppt/notesSlides/notesSlide41.xml" ContentType="application/vnd.openxmlformats-officedocument.presentationml.notesSlide+xml"/>
  <Override PartName="/ppt/tags/tag57.xml" ContentType="application/vnd.openxmlformats-officedocument.presentationml.tags+xml"/>
  <Override PartName="/ppt/notesSlides/notesSlide42.xml" ContentType="application/vnd.openxmlformats-officedocument.presentationml.notesSlide+xml"/>
  <Override PartName="/ppt/tags/tag58.xml" ContentType="application/vnd.openxmlformats-officedocument.presentationml.tags+xml"/>
  <Override PartName="/ppt/notesSlides/notesSlide43.xml" ContentType="application/vnd.openxmlformats-officedocument.presentationml.notesSlide+xml"/>
  <Override PartName="/ppt/tags/tag59.xml" ContentType="application/vnd.openxmlformats-officedocument.presentationml.tags+xml"/>
  <Override PartName="/ppt/notesSlides/notesSlide44.xml" ContentType="application/vnd.openxmlformats-officedocument.presentationml.notesSlide+xml"/>
  <Override PartName="/ppt/tags/tag60.xml" ContentType="application/vnd.openxmlformats-officedocument.presentationml.tags+xml"/>
  <Override PartName="/ppt/notesSlides/notesSlide45.xml" ContentType="application/vnd.openxmlformats-officedocument.presentationml.notesSlide+xml"/>
  <Override PartName="/ppt/tags/tag61.xml" ContentType="application/vnd.openxmlformats-officedocument.presentationml.tags+xml"/>
  <Override PartName="/ppt/notesSlides/notesSlide46.xml" ContentType="application/vnd.openxmlformats-officedocument.presentationml.notesSlide+xml"/>
  <Override PartName="/ppt/tags/tag62.xml" ContentType="application/vnd.openxmlformats-officedocument.presentationml.tags+xml"/>
  <Override PartName="/ppt/notesSlides/notesSlide47.xml" ContentType="application/vnd.openxmlformats-officedocument.presentationml.notesSlide+xml"/>
  <Override PartName="/ppt/tags/tag63.xml" ContentType="application/vnd.openxmlformats-officedocument.presentationml.tags+xml"/>
  <Override PartName="/ppt/notesSlides/notesSlide48.xml" ContentType="application/vnd.openxmlformats-officedocument.presentationml.notesSlide+xml"/>
  <Override PartName="/ppt/tags/tag64.xml" ContentType="application/vnd.openxmlformats-officedocument.presentationml.tags+xml"/>
  <Override PartName="/ppt/notesSlides/notesSlide49.xml" ContentType="application/vnd.openxmlformats-officedocument.presentationml.notesSlide+xml"/>
  <Override PartName="/ppt/tags/tag65.xml" ContentType="application/vnd.openxmlformats-officedocument.presentationml.tags+xml"/>
  <Override PartName="/ppt/notesSlides/notesSlide50.xml" ContentType="application/vnd.openxmlformats-officedocument.presentationml.notesSlide+xml"/>
  <Override PartName="/ppt/tags/tag66.xml" ContentType="application/vnd.openxmlformats-officedocument.presentationml.tags+xml"/>
  <Override PartName="/ppt/notesSlides/notesSlide51.xml" ContentType="application/vnd.openxmlformats-officedocument.presentationml.notesSlide+xml"/>
  <Override PartName="/ppt/tags/tag67.xml" ContentType="application/vnd.openxmlformats-officedocument.presentationml.tags+xml"/>
  <Override PartName="/ppt/notesSlides/notesSlide52.xml" ContentType="application/vnd.openxmlformats-officedocument.presentationml.notesSlide+xml"/>
  <Override PartName="/ppt/tags/tag68.xml" ContentType="application/vnd.openxmlformats-officedocument.presentationml.tags+xml"/>
  <Override PartName="/ppt/notesSlides/notesSlide53.xml" ContentType="application/vnd.openxmlformats-officedocument.presentationml.notesSlide+xml"/>
  <Override PartName="/ppt/tags/tag69.xml" ContentType="application/vnd.openxmlformats-officedocument.presentationml.tags+xml"/>
  <Override PartName="/ppt/notesSlides/notesSlide54.xml" ContentType="application/vnd.openxmlformats-officedocument.presentationml.notesSlide+xml"/>
  <Override PartName="/ppt/tags/tag70.xml" ContentType="application/vnd.openxmlformats-officedocument.presentationml.tags+xml"/>
  <Override PartName="/ppt/notesSlides/notesSlide55.xml" ContentType="application/vnd.openxmlformats-officedocument.presentationml.notesSlide+xml"/>
  <Override PartName="/ppt/tags/tag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0"/>
  </p:notesMasterIdLst>
  <p:sldIdLst>
    <p:sldId id="455" r:id="rId3"/>
    <p:sldId id="511" r:id="rId4"/>
    <p:sldId id="528" r:id="rId5"/>
    <p:sldId id="529" r:id="rId6"/>
    <p:sldId id="530" r:id="rId7"/>
    <p:sldId id="531" r:id="rId8"/>
    <p:sldId id="532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42" r:id="rId19"/>
    <p:sldId id="543" r:id="rId20"/>
    <p:sldId id="544" r:id="rId21"/>
    <p:sldId id="545" r:id="rId22"/>
    <p:sldId id="546" r:id="rId23"/>
    <p:sldId id="547" r:id="rId24"/>
    <p:sldId id="548" r:id="rId25"/>
    <p:sldId id="549" r:id="rId26"/>
    <p:sldId id="550" r:id="rId27"/>
    <p:sldId id="551" r:id="rId28"/>
    <p:sldId id="552" r:id="rId29"/>
    <p:sldId id="553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575" r:id="rId52"/>
    <p:sldId id="576" r:id="rId53"/>
    <p:sldId id="577" r:id="rId54"/>
    <p:sldId id="578" r:id="rId55"/>
    <p:sldId id="579" r:id="rId56"/>
    <p:sldId id="580" r:id="rId57"/>
    <p:sldId id="581" r:id="rId58"/>
    <p:sldId id="584" r:id="rId59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99FF"/>
    <a:srgbClr val="6699FF"/>
    <a:srgbClr val="008000"/>
    <a:srgbClr val="0066FF"/>
    <a:srgbClr val="3333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7"/>
    <p:restoredTop sz="94660"/>
  </p:normalViewPr>
  <p:slideViewPr>
    <p:cSldViewPr showGuides="1">
      <p:cViewPr varScale="1">
        <p:scale>
          <a:sx n="89" d="100"/>
          <a:sy n="89" d="100"/>
        </p:scale>
        <p:origin x="-1632" y="-108"/>
      </p:cViewPr>
      <p:guideLst>
        <p:guide orient="horz" pos="2496"/>
        <p:guide pos="7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2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b="0" dirty="0"/>
              <a:t>‹#›</a:t>
            </a:fld>
            <a:endParaRPr lang="zh-CN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4950665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6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578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17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18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19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885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20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90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2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27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28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806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29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30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4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318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421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626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37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38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39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933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40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138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0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342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547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50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47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48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49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50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05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554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162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366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571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56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40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7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8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9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10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963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3513" y="476250"/>
            <a:ext cx="1943100" cy="57880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4213" y="476250"/>
            <a:ext cx="5676900" cy="57880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5599"/>
            <a:ext cx="7772400" cy="145142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71043"/>
            <a:ext cx="7772400" cy="57807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28651" y="3274035"/>
            <a:ext cx="788669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828800"/>
            <a:ext cx="7886700" cy="1509486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58950"/>
            <a:ext cx="7886700" cy="54859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MH_Other_3"/>
          <p:cNvSpPr/>
          <p:nvPr>
            <p:custDataLst>
              <p:tags r:id="rId1"/>
            </p:custDataLst>
          </p:nvPr>
        </p:nvSpPr>
        <p:spPr>
          <a:xfrm>
            <a:off x="2164514" y="1646325"/>
            <a:ext cx="213713" cy="213713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0" name="MH_Other_5"/>
          <p:cNvSpPr/>
          <p:nvPr>
            <p:custDataLst>
              <p:tags r:id="rId2"/>
            </p:custDataLst>
          </p:nvPr>
        </p:nvSpPr>
        <p:spPr>
          <a:xfrm>
            <a:off x="1007137" y="1715772"/>
            <a:ext cx="336400" cy="336400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1" name="MH_Other_7"/>
          <p:cNvSpPr/>
          <p:nvPr>
            <p:custDataLst>
              <p:tags r:id="rId3"/>
            </p:custDataLst>
          </p:nvPr>
        </p:nvSpPr>
        <p:spPr>
          <a:xfrm>
            <a:off x="1204492" y="1462330"/>
            <a:ext cx="655251" cy="655251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2" name="MH_Other_8"/>
          <p:cNvSpPr/>
          <p:nvPr>
            <p:custDataLst>
              <p:tags r:id="rId4"/>
            </p:custDataLst>
          </p:nvPr>
        </p:nvSpPr>
        <p:spPr>
          <a:xfrm>
            <a:off x="388258" y="1610833"/>
            <a:ext cx="498410" cy="498410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23" name="MH_Other_10"/>
          <p:cNvSpPr/>
          <p:nvPr>
            <p:custDataLst>
              <p:tags r:id="rId5"/>
            </p:custDataLst>
          </p:nvPr>
        </p:nvSpPr>
        <p:spPr>
          <a:xfrm>
            <a:off x="703970" y="1053108"/>
            <a:ext cx="335040" cy="33504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4" name="MH_Other_3"/>
          <p:cNvSpPr/>
          <p:nvPr>
            <p:custDataLst>
              <p:tags r:id="rId6"/>
            </p:custDataLst>
          </p:nvPr>
        </p:nvSpPr>
        <p:spPr>
          <a:xfrm rot="850420">
            <a:off x="3631714" y="2026034"/>
            <a:ext cx="163812" cy="16381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5" name="MH_Other_7"/>
          <p:cNvSpPr/>
          <p:nvPr>
            <p:custDataLst>
              <p:tags r:id="rId7"/>
            </p:custDataLst>
          </p:nvPr>
        </p:nvSpPr>
        <p:spPr>
          <a:xfrm rot="850420">
            <a:off x="3196816" y="1784692"/>
            <a:ext cx="502252" cy="502252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26" name="MH_Other_6"/>
          <p:cNvSpPr/>
          <p:nvPr>
            <p:custDataLst>
              <p:tags r:id="rId8"/>
            </p:custDataLst>
          </p:nvPr>
        </p:nvSpPr>
        <p:spPr>
          <a:xfrm>
            <a:off x="8592272" y="3091819"/>
            <a:ext cx="334016" cy="334016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7" name="MH_Other_3"/>
          <p:cNvSpPr/>
          <p:nvPr>
            <p:custDataLst>
              <p:tags r:id="rId9"/>
            </p:custDataLst>
          </p:nvPr>
        </p:nvSpPr>
        <p:spPr>
          <a:xfrm>
            <a:off x="7294752" y="4048640"/>
            <a:ext cx="161532" cy="16153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8" name="MH_Other_3"/>
          <p:cNvSpPr/>
          <p:nvPr>
            <p:custDataLst>
              <p:tags r:id="rId10"/>
            </p:custDataLst>
          </p:nvPr>
        </p:nvSpPr>
        <p:spPr>
          <a:xfrm>
            <a:off x="8511506" y="4251082"/>
            <a:ext cx="161532" cy="16153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9" name="MH_Other_7"/>
          <p:cNvSpPr/>
          <p:nvPr>
            <p:custDataLst>
              <p:tags r:id="rId11"/>
            </p:custDataLst>
          </p:nvPr>
        </p:nvSpPr>
        <p:spPr>
          <a:xfrm>
            <a:off x="8073223" y="4079413"/>
            <a:ext cx="495262" cy="495262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0" name="MH_Other_7"/>
          <p:cNvSpPr/>
          <p:nvPr>
            <p:custDataLst>
              <p:tags r:id="rId12"/>
            </p:custDataLst>
          </p:nvPr>
        </p:nvSpPr>
        <p:spPr>
          <a:xfrm>
            <a:off x="7911691" y="3780228"/>
            <a:ext cx="495262" cy="495262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33739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33739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792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1914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51314"/>
            <a:ext cx="3868340" cy="379068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1914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51314"/>
            <a:ext cx="3887391" cy="379068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015" y="2585924"/>
            <a:ext cx="5791971" cy="1686151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-1" y="3429000"/>
            <a:ext cx="1620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7524000" y="3429000"/>
            <a:ext cx="1620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5600"/>
            <a:ext cx="3196800" cy="16002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5200" y="878400"/>
            <a:ext cx="4478400" cy="540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876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629669" y="255123"/>
            <a:ext cx="7884663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495300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638175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790575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66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图片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anose="05000000000000000000" pitchFamily="2" charset="2"/>
        <a:buChar char="v"/>
        <a:defRPr sz="36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32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" panose="05000000000000000000" pitchFamily="2" charset="2"/>
        <a:buChar char="u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98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6"/>
            <a:ext cx="78867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20800"/>
            <a:ext cx="7886700" cy="485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B36B3-0AD9-447F-B463-1264E37017AC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5A11-94C7-4C8D-A8BB-B24B5EDFAA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3855" indent="-363855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0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5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9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0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4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5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6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7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8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9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0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1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3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4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5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6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7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8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9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0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/>
          <p:nvPr/>
        </p:nvSpPr>
        <p:spPr>
          <a:xfrm>
            <a:off x="2084705" y="2479675"/>
            <a:ext cx="5406390" cy="131064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4000">
                <a:ln/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LANCOME</a:t>
            </a:r>
            <a:endParaRPr lang="zh-CN" altLang="en-US" sz="4000">
              <a:ln/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1" hangingPunct="1"/>
            <a:r>
              <a:rPr lang="zh-CN" altLang="en-US" sz="4000">
                <a:ln/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 网站首页海报</a:t>
            </a:r>
          </a:p>
        </p:txBody>
      </p:sp>
      <p:sp>
        <p:nvSpPr>
          <p:cNvPr id="2" name="矩形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40724" y="5565181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zh-CN" altLang="en-US" sz="5400" spc="50" dirty="0" smtClean="0">
                <a:ln w="11430"/>
                <a:gradFill>
                  <a:gsLst>
                    <a:gs pos="25000">
                      <a:srgbClr val="5FB4CF">
                        <a:satMod val="155000"/>
                      </a:srgbClr>
                    </a:gs>
                    <a:gs pos="100000">
                      <a:srgbClr val="5FB4C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肖宇</a:t>
            </a:r>
            <a:endParaRPr lang="zh-CN" altLang="en-US" sz="5400" spc="50" dirty="0">
              <a:ln w="11430"/>
              <a:gradFill>
                <a:gsLst>
                  <a:gs pos="25000">
                    <a:srgbClr val="5FB4CF">
                      <a:satMod val="155000"/>
                    </a:srgbClr>
                  </a:gs>
                  <a:gs pos="100000">
                    <a:srgbClr val="5FB4CF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副标题 11"/>
          <p:cNvSpPr/>
          <p:nvPr/>
        </p:nvSpPr>
        <p:spPr>
          <a:xfrm>
            <a:off x="468313" y="3357563"/>
            <a:ext cx="3032125" cy="2714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在背景层的上方新建“图层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”，在“工具”面板上设置前景色为蓝色（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R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147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210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），背景色为白色，选择“渐变工具”，默认为前景色到后景色的渐变，通过属性栏设置渐变类型为“径向渐变”，如图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7.9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229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785813"/>
            <a:ext cx="4160838" cy="5292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副标题 11"/>
          <p:cNvSpPr/>
          <p:nvPr/>
        </p:nvSpPr>
        <p:spPr>
          <a:xfrm>
            <a:off x="428625" y="928688"/>
            <a:ext cx="8351838" cy="74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勾选“渐变工具”属性栏“反向”命令，在版面区域拖曳，表现圆心为白色的径向渐变效果，如图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3315" name="图片 19"/>
          <p:cNvPicPr>
            <a:picLocks noChangeAspect="1"/>
          </p:cNvPicPr>
          <p:nvPr/>
        </p:nvPicPr>
        <p:blipFill>
          <a:blip r:embed="rId4"/>
          <a:srcRect l="145" r="133" b="1384"/>
          <a:stretch>
            <a:fillRect/>
          </a:stretch>
        </p:blipFill>
        <p:spPr>
          <a:xfrm>
            <a:off x="357188" y="2500313"/>
            <a:ext cx="8083550" cy="27146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副标题 11"/>
          <p:cNvSpPr/>
          <p:nvPr/>
        </p:nvSpPr>
        <p:spPr>
          <a:xfrm>
            <a:off x="500063" y="1000125"/>
            <a:ext cx="8351837" cy="11033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选择“图层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”为当前工作层，更改该层的图层模式为“正片叠底”，让标志跟底色相互融合，融合后标志周边的白色底色会隐藏掉。按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组合键为图像添加变形框，按住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键等比调整图像的大小，并调整好标志在版面上的位置，如图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所示，调整完成后按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Enter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键确定。</a:t>
            </a:r>
          </a:p>
        </p:txBody>
      </p:sp>
      <p:pic>
        <p:nvPicPr>
          <p:cNvPr id="14339" name="图片 20"/>
          <p:cNvPicPr>
            <a:picLocks noChangeAspect="1"/>
          </p:cNvPicPr>
          <p:nvPr/>
        </p:nvPicPr>
        <p:blipFill>
          <a:blip r:embed="rId4"/>
          <a:srcRect l="276" b="508"/>
          <a:stretch>
            <a:fillRect/>
          </a:stretch>
        </p:blipFill>
        <p:spPr>
          <a:xfrm>
            <a:off x="571500" y="2857500"/>
            <a:ext cx="8047038" cy="2286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副标题 11"/>
          <p:cNvSpPr/>
          <p:nvPr/>
        </p:nvSpPr>
        <p:spPr>
          <a:xfrm>
            <a:off x="500063" y="857250"/>
            <a:ext cx="8351837" cy="10715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在“图层”面板上同时选择“图层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”和“图层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”，并更改图层模式为“正片叠底”，让瓶身和瓶盖图像跟底色融合，同样，原图像周边白色背景会融合掉，如图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5363" name="图片 21"/>
          <p:cNvPicPr>
            <a:picLocks noChangeAspect="1"/>
          </p:cNvPicPr>
          <p:nvPr/>
        </p:nvPicPr>
        <p:blipFill>
          <a:blip r:embed="rId4"/>
          <a:srcRect r="772" b="349"/>
          <a:stretch>
            <a:fillRect/>
          </a:stretch>
        </p:blipFill>
        <p:spPr>
          <a:xfrm>
            <a:off x="642938" y="2357438"/>
            <a:ext cx="7000875" cy="38782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副标题 11"/>
          <p:cNvSpPr/>
          <p:nvPr/>
        </p:nvSpPr>
        <p:spPr>
          <a:xfrm>
            <a:off x="500063" y="857250"/>
            <a:ext cx="8351837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组合键为图像添加变形框，并按住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键等比将两个图像一同缩小，特别注意观察瓶身部分，看其大小摆放在版面上是否合适，如图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所示，完成后按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Enter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确定。</a:t>
            </a:r>
          </a:p>
        </p:txBody>
      </p:sp>
      <p:pic>
        <p:nvPicPr>
          <p:cNvPr id="16387" name="图片 22"/>
          <p:cNvPicPr>
            <a:picLocks noChangeAspect="1"/>
          </p:cNvPicPr>
          <p:nvPr/>
        </p:nvPicPr>
        <p:blipFill>
          <a:blip r:embed="rId4"/>
          <a:srcRect b="809"/>
          <a:stretch>
            <a:fillRect/>
          </a:stretch>
        </p:blipFill>
        <p:spPr>
          <a:xfrm>
            <a:off x="1428750" y="2357438"/>
            <a:ext cx="7072313" cy="38766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副标题 11"/>
          <p:cNvSpPr/>
          <p:nvPr/>
        </p:nvSpPr>
        <p:spPr>
          <a:xfrm>
            <a:off x="428625" y="857250"/>
            <a:ext cx="8351838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选择“图层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”为当前工作层，然后然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组合键为图像添加变形框，将图像适当旋转，调整好位置，表现瓶盖搁在瓶口的效果，如图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17411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657350"/>
            <a:ext cx="7072313" cy="45608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副标题 11"/>
          <p:cNvSpPr/>
          <p:nvPr/>
        </p:nvSpPr>
        <p:spPr>
          <a:xfrm>
            <a:off x="468313" y="785813"/>
            <a:ext cx="8351837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设置前景色为黑色，使用“文字工具”在页面点击，输入标题文字“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GENIFIQUE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”，并通过属性栏设置文字的字体为“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Aparajita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”，字号大小为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108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点，并确认文字层在“图层”面板最上方，如图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7.15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843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3286125"/>
            <a:ext cx="7986712" cy="22780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副标题 11"/>
          <p:cNvSpPr/>
          <p:nvPr/>
        </p:nvSpPr>
        <p:spPr>
          <a:xfrm>
            <a:off x="468313" y="857250"/>
            <a:ext cx="8351837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接着输入副标题文字“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YOUTH ACTIVATION CONCENTRATE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”，通过属性栏设置文字的字体为“汉仪细中圆简”，参照标题文字的宽度，设置文字的大小，这里经过多次试验，最终确定文字的大小为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29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点（如宽度和标题文字不匹配，也可调整文字的左右间距），摆放在标题文字的下方，如图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7.16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9459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88" y="2928938"/>
            <a:ext cx="5272087" cy="325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Rectangle 3"/>
          <p:cNvSpPr/>
          <p:nvPr/>
        </p:nvSpPr>
        <p:spPr>
          <a:xfrm>
            <a:off x="571500" y="3857625"/>
            <a:ext cx="1643063" cy="2308225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1" hangingPunct="1"/>
            <a:r>
              <a:rPr lang="zh-CN" altLang="en-US" sz="1800" b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注：在实际设计的过程中，文字的字体设置，字号大小，间距的调整等，都需根据产品的特点，版式的需求来调整。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副标题 11"/>
          <p:cNvSpPr/>
          <p:nvPr/>
        </p:nvSpPr>
        <p:spPr>
          <a:xfrm>
            <a:off x="468313" y="857250"/>
            <a:ext cx="8351837" cy="6746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输入广告语文案，通过属性栏设置文字的字体为“方正准圆简体”，字号大小为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点，放置于页面区域备用，文字内容如图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0483" name="图片 27"/>
          <p:cNvPicPr>
            <a:picLocks noChangeAspect="1"/>
          </p:cNvPicPr>
          <p:nvPr/>
        </p:nvPicPr>
        <p:blipFill>
          <a:blip r:embed="rId4"/>
          <a:srcRect r="349" b="661"/>
          <a:stretch>
            <a:fillRect/>
          </a:stretch>
        </p:blipFill>
        <p:spPr>
          <a:xfrm>
            <a:off x="1714500" y="2286000"/>
            <a:ext cx="7042150" cy="4089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副标题 11"/>
          <p:cNvSpPr/>
          <p:nvPr/>
        </p:nvSpPr>
        <p:spPr>
          <a:xfrm>
            <a:off x="468313" y="785813"/>
            <a:ext cx="8351837" cy="74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输入产品名称，通过属性栏设置文字的字体为“方正准圆简体”，字号大小为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32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7.18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1507" name="图片 28"/>
          <p:cNvPicPr>
            <a:picLocks noChangeAspect="1"/>
          </p:cNvPicPr>
          <p:nvPr/>
        </p:nvPicPr>
        <p:blipFill>
          <a:blip r:embed="rId4"/>
          <a:srcRect r="96" b="288"/>
          <a:stretch>
            <a:fillRect/>
          </a:stretch>
        </p:blipFill>
        <p:spPr>
          <a:xfrm>
            <a:off x="1203325" y="2071688"/>
            <a:ext cx="7346950" cy="4283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副标题 11"/>
          <p:cNvSpPr/>
          <p:nvPr/>
        </p:nvSpPr>
        <p:spPr>
          <a:xfrm>
            <a:off x="468313" y="857250"/>
            <a:ext cx="8351837" cy="1889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案例分析</a:t>
            </a:r>
          </a:p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本案例为“兰蔻”肌底液设计广告图，用于网站首页海报。作为全球知名的高端化妆品品牌，</a:t>
            </a:r>
            <a:r>
              <a:rPr lang="zh-CN" altLang="en-US" sz="1800" b="0" i="1" dirty="0">
                <a:latin typeface="宋体" panose="02010600030101010101" pitchFamily="2" charset="-122"/>
                <a:ea typeface="宋体" panose="02010600030101010101" pitchFamily="2" charset="-122"/>
              </a:rPr>
              <a:t>兰蔻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致力于为全球女性传播美丽与自信，主要面向教育程度、收入水平较高，年龄在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岁的成熟女性。</a:t>
            </a:r>
          </a:p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为了展示其高端大气的特点，版面设计简约时尚，主次关系明确，同时，画面背景中配以玫瑰花底纹，似乎让人感受到鲜花的淡淡清香，增添一份唯美与浪漫。画面文字和产品格局分明，能使消费者阅读到直观的信息。</a:t>
            </a:r>
          </a:p>
          <a:p>
            <a:pPr lvl="0" eaLnBrk="1" hangingPunct="1"/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/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最终效果</a:t>
            </a:r>
          </a:p>
        </p:txBody>
      </p:sp>
      <p:pic>
        <p:nvPicPr>
          <p:cNvPr id="4099" name="图片 57"/>
          <p:cNvPicPr>
            <a:picLocks noChangeAspect="1"/>
          </p:cNvPicPr>
          <p:nvPr/>
        </p:nvPicPr>
        <p:blipFill>
          <a:blip r:embed="rId4"/>
          <a:srcRect l="121" r="458" b="781"/>
          <a:stretch>
            <a:fillRect/>
          </a:stretch>
        </p:blipFill>
        <p:spPr>
          <a:xfrm>
            <a:off x="549275" y="3571875"/>
            <a:ext cx="8183563" cy="27733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副标题 11"/>
          <p:cNvSpPr/>
          <p:nvPr/>
        </p:nvSpPr>
        <p:spPr>
          <a:xfrm>
            <a:off x="468313" y="785813"/>
            <a:ext cx="8351837" cy="74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使用“文字工具”在版面上拖曳出一个文本框，输入产品介绍文字，字体默认为刚刚使用过的“方正准圆简体”，字号大小为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点，文字内容及段落如图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7.19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2531" name="图片 29"/>
          <p:cNvPicPr>
            <a:picLocks noChangeAspect="1"/>
          </p:cNvPicPr>
          <p:nvPr/>
        </p:nvPicPr>
        <p:blipFill>
          <a:blip r:embed="rId4"/>
          <a:srcRect r="229" b="882"/>
          <a:stretch>
            <a:fillRect/>
          </a:stretch>
        </p:blipFill>
        <p:spPr>
          <a:xfrm>
            <a:off x="1143000" y="2270125"/>
            <a:ext cx="7478713" cy="4156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副标题 11"/>
          <p:cNvSpPr/>
          <p:nvPr/>
        </p:nvSpPr>
        <p:spPr>
          <a:xfrm>
            <a:off x="468313" y="857250"/>
            <a:ext cx="8351837" cy="9604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使用“文字工具”选择全部段落文字，按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组合键打开文本设置面板，设置字符行间距为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点，段落对齐为“最后一行左对齐”，首行缩进为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26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点，如图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3555" name="图片 31"/>
          <p:cNvPicPr>
            <a:picLocks noChangeAspect="1"/>
          </p:cNvPicPr>
          <p:nvPr/>
        </p:nvPicPr>
        <p:blipFill>
          <a:blip r:embed="rId4"/>
          <a:srcRect r="398" b="46"/>
          <a:stretch>
            <a:fillRect/>
          </a:stretch>
        </p:blipFill>
        <p:spPr>
          <a:xfrm>
            <a:off x="933450" y="2286000"/>
            <a:ext cx="7815263" cy="41322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副标题 11"/>
          <p:cNvSpPr/>
          <p:nvPr/>
        </p:nvSpPr>
        <p:spPr>
          <a:xfrm>
            <a:off x="468313" y="857250"/>
            <a:ext cx="8351837" cy="6746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使用“移动工具”，在“图层”面板上选择所有文字层，并点击属性栏左对齐按钮，让文字先左侧对齐，如图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4579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3" y="2857500"/>
            <a:ext cx="7988300" cy="35607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副标题 11"/>
          <p:cNvSpPr/>
          <p:nvPr/>
        </p:nvSpPr>
        <p:spPr>
          <a:xfrm>
            <a:off x="468313" y="857250"/>
            <a:ext cx="8351837" cy="9604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选择副标题文字层，使用键盘上的方向键将其适当移动，参照标题文字左右居中对齐，然后使用“文字工具”选择段落文本，调整文本框右侧边线，让它参照产品名称对齐，如图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5603" name="图片 33"/>
          <p:cNvPicPr>
            <a:picLocks noChangeAspect="1"/>
          </p:cNvPicPr>
          <p:nvPr/>
        </p:nvPicPr>
        <p:blipFill>
          <a:blip r:embed="rId4"/>
          <a:srcRect r="241" b="830"/>
          <a:stretch>
            <a:fillRect/>
          </a:stretch>
        </p:blipFill>
        <p:spPr>
          <a:xfrm>
            <a:off x="881063" y="2357438"/>
            <a:ext cx="7812087" cy="39417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副标题 11"/>
          <p:cNvSpPr/>
          <p:nvPr/>
        </p:nvSpPr>
        <p:spPr>
          <a:xfrm>
            <a:off x="468313" y="857250"/>
            <a:ext cx="8351837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打开本章素材文件“玫瑰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.jpg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”，进入“通道”面板观察，观察“红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绿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蓝”三个颜色通道，找到一个玫瑰花瓣纹理最分明的通道，如图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6627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3" y="2009775"/>
            <a:ext cx="6621462" cy="37893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副标题 11"/>
          <p:cNvSpPr/>
          <p:nvPr/>
        </p:nvSpPr>
        <p:spPr>
          <a:xfrm>
            <a:off x="468313" y="857250"/>
            <a:ext cx="8351837" cy="603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执行“菜单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图像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计算”命令，选择让红通道和红通道混合，混合模式为柔光，让花朵黑白层次更加分明，计算结果为新建通道，如图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7651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978025"/>
            <a:ext cx="7550150" cy="43211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副标题 11"/>
          <p:cNvSpPr/>
          <p:nvPr/>
        </p:nvSpPr>
        <p:spPr>
          <a:xfrm>
            <a:off x="468313" y="857250"/>
            <a:ext cx="8351837" cy="74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选择计算后得到的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Alpha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通道，按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Ctrl+I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组合键将颜色反相过来，然后按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Ctrl+L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组合键打开“色阶”面板，调整画面的黑阶，让背景中的灰色隐藏，如图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7.25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8675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3" y="2346325"/>
            <a:ext cx="6407150" cy="3667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副标题 11"/>
          <p:cNvSpPr/>
          <p:nvPr/>
        </p:nvSpPr>
        <p:spPr>
          <a:xfrm>
            <a:off x="468313" y="857250"/>
            <a:ext cx="8351837" cy="603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调整完成后，按住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键点击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Alpha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通道图像窗口，调用该通道选区（白色部分代表选区部分），则效果如图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7.26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29699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3" y="1928813"/>
            <a:ext cx="7635875" cy="43703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副标题 11"/>
          <p:cNvSpPr/>
          <p:nvPr/>
        </p:nvSpPr>
        <p:spPr>
          <a:xfrm>
            <a:off x="468313" y="857250"/>
            <a:ext cx="8351837" cy="889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进入“图层”面板，点击“图层”面板下方“添加新的填充或调整层”按钮，选择添加“纯色”调整层，并设置颜色为蓝色（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R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147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210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），如图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0723" name="图片 38" descr="Core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0" y="2214563"/>
            <a:ext cx="6761163" cy="3870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副标题 11"/>
          <p:cNvSpPr/>
          <p:nvPr/>
        </p:nvSpPr>
        <p:spPr>
          <a:xfrm>
            <a:off x="468313" y="857250"/>
            <a:ext cx="8351837" cy="74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使用“移动工具”将当前“颜色填充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”层移动至“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网站首页海报”文档中，并确认图层的位置关系在“图层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”的上方，如图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7.28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1747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3" y="2714625"/>
            <a:ext cx="7994650" cy="33464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副标题 11"/>
          <p:cNvSpPr/>
          <p:nvPr/>
        </p:nvSpPr>
        <p:spPr>
          <a:xfrm>
            <a:off x="142240" y="1254125"/>
            <a:ext cx="8677910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素材准备 </a:t>
            </a:r>
          </a:p>
        </p:txBody>
      </p:sp>
      <p:pic>
        <p:nvPicPr>
          <p:cNvPr id="5123" name="图片 55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2714625"/>
            <a:ext cx="8867775" cy="2105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副标题 11"/>
          <p:cNvSpPr/>
          <p:nvPr/>
        </p:nvSpPr>
        <p:spPr>
          <a:xfrm>
            <a:off x="468313" y="857250"/>
            <a:ext cx="8351837" cy="603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组合键为图像添加变形框，将玫瑰上下方向适当拉长，然后适当旋转，调整好角度和位置，让液体有滴入花蕊的感觉，如图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7.29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277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2227263"/>
            <a:ext cx="7986712" cy="37465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副标题 11"/>
          <p:cNvSpPr/>
          <p:nvPr/>
        </p:nvSpPr>
        <p:spPr>
          <a:xfrm>
            <a:off x="468313" y="857250"/>
            <a:ext cx="8351837" cy="117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让背景色调变得淡雅。选择“图层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”为当前工作层，设置前景色为白色，选择“画笔工具”，通过属性栏设置画笔为最软状态，不透明度为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10%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，画笔的大小控制在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500--1000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像素之间，将颜色过重的蓝色适当涂白，特别是将玫瑰和瓶子周边涂白，以便衬托出主体，调整完成后效果如图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3795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3143250"/>
            <a:ext cx="8016875" cy="2286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副标题 11"/>
          <p:cNvSpPr/>
          <p:nvPr/>
        </p:nvSpPr>
        <p:spPr>
          <a:xfrm>
            <a:off x="468313" y="785813"/>
            <a:ext cx="8351837" cy="124618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当前玫瑰花过于明显，需适当弱化。选择“颜色填充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”为当前工作层（玫瑰花图层），并确定在蒙版上工作，设置前景色为黑色，使用“画笔工具”，在玫瑰上轻涂，慢慢将玫瑰花隐藏起来，特别是和瓶身重叠的花瓣，要完全隐藏，调整完成后效果如图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4819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2714625"/>
            <a:ext cx="7924800" cy="3286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副标题 11"/>
          <p:cNvSpPr/>
          <p:nvPr/>
        </p:nvSpPr>
        <p:spPr>
          <a:xfrm>
            <a:off x="468313" y="857250"/>
            <a:ext cx="8351837" cy="10318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继续丰富背景。打开本章素材文件“水花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.jpg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”，进入“通道”面板，观察“红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绿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蓝”三个颜色通道，找到颜色反差最明显的一个通道，这里红通道色彩反差最明显，如图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5843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2500313"/>
            <a:ext cx="6715125" cy="3641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副标题 11"/>
          <p:cNvSpPr/>
          <p:nvPr/>
        </p:nvSpPr>
        <p:spPr>
          <a:xfrm>
            <a:off x="468313" y="857250"/>
            <a:ext cx="8351837" cy="8175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键点击红通道图像窗口，调用该通道选区，然后按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Ctrl+Shift+I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组合键执行“反选”命令，选择水花区域，如图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36867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214563"/>
            <a:ext cx="7642225" cy="41433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/>
          <p:nvPr/>
        </p:nvSpPr>
        <p:spPr>
          <a:xfrm>
            <a:off x="642938" y="928688"/>
            <a:ext cx="78581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进入“图层”面板，点击“图层”面板下方的“添加新的填充或调整层”按钮，选择添加纯色填充层，设置颜色为蓝色（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R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147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210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），效果如图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891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3" y="2214563"/>
            <a:ext cx="7373937" cy="40005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/>
          <p:nvPr/>
        </p:nvSpPr>
        <p:spPr>
          <a:xfrm>
            <a:off x="357188" y="857250"/>
            <a:ext cx="84296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使用“移动工具”，将水花填充层移动至“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网站首页海报”文档中，并确认图层的位置关系在“图层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4”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的上方，然后按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组合键为图像添加变形框，调整好水花图像的大小和位置，如图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7.35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891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2143125"/>
            <a:ext cx="8251825" cy="41481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/>
          <p:nvPr/>
        </p:nvSpPr>
        <p:spPr>
          <a:xfrm>
            <a:off x="500063" y="1143000"/>
            <a:ext cx="8032750" cy="646113"/>
          </a:xfrm>
          <a:prstGeom prst="rect">
            <a:avLst/>
          </a:prstGeom>
          <a:noFill/>
          <a:ln w="38100">
            <a:noFill/>
          </a:ln>
        </p:spPr>
        <p:txBody>
          <a:bodyPr wrap="none"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更改该图层的模式为线性加深，让水花的质感更加晶莹剔透，如图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7.36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9939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571750"/>
            <a:ext cx="8491538" cy="3286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643188"/>
            <a:ext cx="8307388" cy="321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3" name="矩形 7"/>
          <p:cNvSpPr/>
          <p:nvPr/>
        </p:nvSpPr>
        <p:spPr>
          <a:xfrm>
            <a:off x="285750" y="928688"/>
            <a:ext cx="85725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水花图像颜色过于显眼，需适当弱化，让它融入背景。选择水花层的蒙版作为当前工作对象，同样使用“画笔工具”，使用黑色在水花上轻涂，将其慢慢隐藏起来，玫瑰花和瓶子上的水花要尽量隐藏，完成后效果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/>
          <p:nvPr/>
        </p:nvSpPr>
        <p:spPr>
          <a:xfrm>
            <a:off x="357188" y="928688"/>
            <a:ext cx="8429625" cy="1477962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打开本章素材文件“水纹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1.jpg”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，并使用“移动工具”将图像移动至“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网站首页海报”文档中，“图层”面板上会自动生成“图层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5”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，并自动排列在原工作层的上方，按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Ctrl+T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组合键为图像添加变形框，上下左右直接拖曳变形框，直至图像铺满画布，如图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7.38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1987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2857500"/>
            <a:ext cx="8266112" cy="2357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副标题 11"/>
          <p:cNvSpPr/>
          <p:nvPr/>
        </p:nvSpPr>
        <p:spPr>
          <a:xfrm>
            <a:off x="468313" y="785813"/>
            <a:ext cx="8351837" cy="10318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操作步骤</a:t>
            </a:r>
          </a:p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新建一个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1920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650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像素的画布，默认分辨率为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像素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英寸，并命名为“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6147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538" y="2286000"/>
            <a:ext cx="5153025" cy="40703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/>
          <p:nvPr/>
        </p:nvSpPr>
        <p:spPr>
          <a:xfrm>
            <a:off x="428625" y="1000125"/>
            <a:ext cx="7570788" cy="646113"/>
          </a:xfrm>
          <a:prstGeom prst="rect">
            <a:avLst/>
          </a:prstGeom>
          <a:noFill/>
          <a:ln w="38100">
            <a:noFill/>
          </a:ln>
        </p:spPr>
        <p:txBody>
          <a:bodyPr wrap="none" anchor="ctr">
            <a:spAutoFit/>
          </a:bodyPr>
          <a:lstStyle/>
          <a:p>
            <a:pPr lvl="0" eaLnBrk="0" hangingPunct="0"/>
            <a:r>
              <a:rPr lang="zh-CN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更改该图层的模式为柔光，让水纹图案更画面融合，效果如图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7.39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3011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714625"/>
            <a:ext cx="5257800" cy="1800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/>
          <p:nvPr/>
        </p:nvSpPr>
        <p:spPr>
          <a:xfrm>
            <a:off x="285750" y="1000125"/>
            <a:ext cx="84296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融合后的水纹还需弱化，点击“图层”面板下方的“添加图层蒙版”按钮，为图像添加蒙版，使用“画笔工具”，默认之前的画笔属性，在画面轻涂，将部分水纹图案隐藏起来，如图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7.40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4035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286000"/>
            <a:ext cx="8266113" cy="2357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/>
          <p:nvPr/>
        </p:nvSpPr>
        <p:spPr>
          <a:xfrm>
            <a:off x="428625" y="928688"/>
            <a:ext cx="814387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1" hangingPunct="1"/>
            <a:r>
              <a:rPr lang="zh-CN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调整主体产品兰蔻小黑瓶，首先调整瓶盖和瓶口的交接部分。选择“图层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1”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（瓶盖）为当前工作层，并点击“图层”面板下方的“添加图层蒙版”按钮，为图像添加图层蒙版，如图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7.41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5059" name="图片 41"/>
          <p:cNvPicPr>
            <a:picLocks noChangeAspect="1"/>
          </p:cNvPicPr>
          <p:nvPr/>
        </p:nvPicPr>
        <p:blipFill>
          <a:blip r:embed="rId4"/>
          <a:srcRect t="647" r="337" b="951"/>
          <a:stretch>
            <a:fillRect/>
          </a:stretch>
        </p:blipFill>
        <p:spPr>
          <a:xfrm>
            <a:off x="1643063" y="2357438"/>
            <a:ext cx="5257800" cy="3086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/>
          <p:nvPr/>
        </p:nvSpPr>
        <p:spPr>
          <a:xfrm>
            <a:off x="357188" y="928688"/>
            <a:ext cx="4500562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使用“钢笔工具”，沿着瓶口部分勾勒弧线，建立工作路径，路径要包含瓶盖和瓶身的重叠区域，如图</a:t>
            </a:r>
            <a:r>
              <a:rPr lang="en-US" altLang="zh-CN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7.42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6083" name="图片 42"/>
          <p:cNvPicPr>
            <a:picLocks noChangeAspect="1"/>
          </p:cNvPicPr>
          <p:nvPr/>
        </p:nvPicPr>
        <p:blipFill>
          <a:blip r:embed="rId4"/>
          <a:srcRect r="603" b="995"/>
          <a:stretch>
            <a:fillRect/>
          </a:stretch>
        </p:blipFill>
        <p:spPr>
          <a:xfrm>
            <a:off x="2638425" y="2071688"/>
            <a:ext cx="6315075" cy="4191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/>
          <p:nvPr/>
        </p:nvSpPr>
        <p:spPr>
          <a:xfrm>
            <a:off x="500063" y="857250"/>
            <a:ext cx="78581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1" hangingPunct="1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Ctrl+Enter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组合键将路径转换为选区，使用“画笔工具”，同样默认之前的属性，在选区内轻涂，将瓶盖图像慢慢隐藏，表现遮挡感觉，如图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7.43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所示，完成后按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Ctrl+D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组合键取消选区。</a:t>
            </a:r>
            <a:endParaRPr lang="zh-CN" altLang="en-US" sz="1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eaLnBrk="0" hangingPunct="0"/>
            <a:endParaRPr lang="zh-CN" altLang="en-US" sz="1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7107" name="图片 44"/>
          <p:cNvPicPr>
            <a:picLocks noChangeAspect="1"/>
          </p:cNvPicPr>
          <p:nvPr/>
        </p:nvPicPr>
        <p:blipFill>
          <a:blip r:embed="rId4"/>
          <a:srcRect r="241" b="305"/>
          <a:stretch>
            <a:fillRect/>
          </a:stretch>
        </p:blipFill>
        <p:spPr>
          <a:xfrm>
            <a:off x="642938" y="2286000"/>
            <a:ext cx="7486650" cy="38385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/>
          <p:nvPr/>
        </p:nvSpPr>
        <p:spPr>
          <a:xfrm>
            <a:off x="285750" y="714375"/>
            <a:ext cx="8215313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1" hangingPunct="1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瓶子的色调跟画面整体风格不符，需适当调整。点击“图层”面板下方的“添加新的填充或调整层”按钮，选择添加“纯色”填充层，设置填充色为蓝色（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、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147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、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210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），如图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7.44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  <a:endParaRPr lang="zh-CN" altLang="en-US" sz="1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eaLnBrk="1" hangingPunct="1"/>
            <a:endParaRPr lang="zh-CN" altLang="en-US" sz="1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8131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5" y="1928813"/>
            <a:ext cx="5267325" cy="4267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/>
          <p:nvPr/>
        </p:nvSpPr>
        <p:spPr>
          <a:xfrm>
            <a:off x="285750" y="785813"/>
            <a:ext cx="72866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Ctrl+Alt+G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组合键创建剪贴蒙版，让蓝色通过瓶盖图像区域显示，然后更改该层的图层模式为“颜色”，不透明度为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20%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，让瓶盖适当带蓝色，如图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7.45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9155" name="图片 46"/>
          <p:cNvPicPr>
            <a:picLocks noChangeAspect="1"/>
          </p:cNvPicPr>
          <p:nvPr/>
        </p:nvPicPr>
        <p:blipFill>
          <a:blip r:embed="rId4"/>
          <a:srcRect r="84" b="476"/>
          <a:stretch>
            <a:fillRect/>
          </a:stretch>
        </p:blipFill>
        <p:spPr>
          <a:xfrm>
            <a:off x="2571750" y="2071688"/>
            <a:ext cx="5267325" cy="42481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/>
          <p:nvPr/>
        </p:nvSpPr>
        <p:spPr>
          <a:xfrm>
            <a:off x="1000125" y="857250"/>
            <a:ext cx="5857875" cy="1477963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点击“图层”面板下方的“添加新的填充或调整层”按钮，选择添加“亮度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对比度”调整层，提高画面的对比度，同样按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Ctrl+Alt+G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组合键创建剪贴蒙版，让“亮度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对比度”调整层只控制瓶盖图像，如图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7.46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0179" name="图片 47"/>
          <p:cNvPicPr>
            <a:picLocks noChangeAspect="1"/>
          </p:cNvPicPr>
          <p:nvPr/>
        </p:nvPicPr>
        <p:blipFill>
          <a:blip r:embed="rId4"/>
          <a:srcRect r="374" b="429"/>
          <a:stretch>
            <a:fillRect/>
          </a:stretch>
        </p:blipFill>
        <p:spPr>
          <a:xfrm>
            <a:off x="3571875" y="3143250"/>
            <a:ext cx="5257800" cy="3248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/>
          <p:nvPr/>
        </p:nvSpPr>
        <p:spPr>
          <a:xfrm>
            <a:off x="428625" y="714375"/>
            <a:ext cx="7500938" cy="923925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zh-CN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在“图层”面板上同时选择“图层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1”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（瓶盖）的两个调整层，按住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Alt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键拖曳至“图层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2”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的上方，复制两个调整层，如图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7.47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1203" name="图片 48"/>
          <p:cNvPicPr>
            <a:picLocks noChangeAspect="1"/>
          </p:cNvPicPr>
          <p:nvPr/>
        </p:nvPicPr>
        <p:blipFill>
          <a:blip r:embed="rId4"/>
          <a:srcRect b="461"/>
          <a:stretch>
            <a:fillRect/>
          </a:stretch>
        </p:blipFill>
        <p:spPr>
          <a:xfrm>
            <a:off x="2071688" y="2071688"/>
            <a:ext cx="5267325" cy="42576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/>
          <p:nvPr/>
        </p:nvSpPr>
        <p:spPr>
          <a:xfrm>
            <a:off x="785813" y="785813"/>
            <a:ext cx="6881812" cy="923925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Ctrl+Alt+G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组合键创建剪贴蒙版，让两个调整层拷贝只控制瓶身图像，如图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7.48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2227" name="图片 49"/>
          <p:cNvPicPr>
            <a:picLocks noChangeAspect="1"/>
          </p:cNvPicPr>
          <p:nvPr/>
        </p:nvPicPr>
        <p:blipFill>
          <a:blip r:embed="rId4"/>
          <a:srcRect b="624"/>
          <a:stretch>
            <a:fillRect/>
          </a:stretch>
        </p:blipFill>
        <p:spPr>
          <a:xfrm>
            <a:off x="2451100" y="1643063"/>
            <a:ext cx="5888038" cy="47482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副标题 11"/>
          <p:cNvSpPr/>
          <p:nvPr/>
        </p:nvSpPr>
        <p:spPr>
          <a:xfrm>
            <a:off x="792163" y="4071938"/>
            <a:ext cx="2351087" cy="2000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打开本章素材文件“兰蔻小黑瓶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.jpg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”，使用“多边形索套工具”依照小黑瓶瓶盖区域图像建立选区，如图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7.4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7171" name="图片 12"/>
          <p:cNvPicPr>
            <a:picLocks noChangeAspect="1"/>
          </p:cNvPicPr>
          <p:nvPr/>
        </p:nvPicPr>
        <p:blipFill>
          <a:blip r:embed="rId4"/>
          <a:srcRect r="397" b="313"/>
          <a:stretch>
            <a:fillRect/>
          </a:stretch>
        </p:blipFill>
        <p:spPr>
          <a:xfrm>
            <a:off x="4927600" y="785813"/>
            <a:ext cx="4024313" cy="5572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/>
          <p:nvPr/>
        </p:nvSpPr>
        <p:spPr>
          <a:xfrm>
            <a:off x="642938" y="928688"/>
            <a:ext cx="4891087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1" hangingPunct="1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双击瓶身的“亮度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对比度”控制层，打开“属性”面板，适当提高画面的亮度，加强瓶身的光泽感，如图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7.49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3251" name="图片 50"/>
          <p:cNvPicPr>
            <a:picLocks noChangeAspect="1"/>
          </p:cNvPicPr>
          <p:nvPr/>
        </p:nvPicPr>
        <p:blipFill>
          <a:blip r:embed="rId4"/>
          <a:srcRect b="409"/>
          <a:stretch>
            <a:fillRect/>
          </a:stretch>
        </p:blipFill>
        <p:spPr>
          <a:xfrm>
            <a:off x="1387475" y="1928813"/>
            <a:ext cx="7237413" cy="44624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/>
          <p:nvPr/>
        </p:nvSpPr>
        <p:spPr>
          <a:xfrm>
            <a:off x="571500" y="785813"/>
            <a:ext cx="7858125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在“图层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5”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（水纹图层）的上方新建“图层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6”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，设置前景色为白色，选择“画笔工具”，设置画笔的不透明度为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20%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，在瓶底部分和玫瑰花周边轻涂，提高画面亮度，以便更好的衬托主体，如图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4275" name="图片 51"/>
          <p:cNvPicPr>
            <a:picLocks noChangeAspect="1"/>
          </p:cNvPicPr>
          <p:nvPr/>
        </p:nvPicPr>
        <p:blipFill>
          <a:blip r:embed="rId4"/>
          <a:srcRect t="537" r="494" b="690"/>
          <a:stretch>
            <a:fillRect/>
          </a:stretch>
        </p:blipFill>
        <p:spPr>
          <a:xfrm>
            <a:off x="520700" y="2428875"/>
            <a:ext cx="8299450" cy="3886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/>
          <p:nvPr/>
        </p:nvSpPr>
        <p:spPr>
          <a:xfrm>
            <a:off x="428625" y="857250"/>
            <a:ext cx="8072438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选择瓶身的“亮度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对比度”控制层，确认在蒙版上工作，使用“画笔工具”，默认之前的属性，在瓶子的倒影区域涂抹，让瓶子的倒影显现出来，如图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7.51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5299" name="图片 52"/>
          <p:cNvPicPr>
            <a:picLocks noChangeAspect="1"/>
          </p:cNvPicPr>
          <p:nvPr/>
        </p:nvPicPr>
        <p:blipFill>
          <a:blip r:embed="rId4"/>
          <a:srcRect b="584"/>
          <a:stretch>
            <a:fillRect/>
          </a:stretch>
        </p:blipFill>
        <p:spPr>
          <a:xfrm>
            <a:off x="3500438" y="2714625"/>
            <a:ext cx="5267325" cy="3667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/>
          <p:nvPr/>
        </p:nvSpPr>
        <p:spPr>
          <a:xfrm>
            <a:off x="1000125" y="1000125"/>
            <a:ext cx="6718300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调整文字区域，在产品名称文字层的下方新建“图层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7”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，使用“矩形选框工具”参照文字的版面大小绘制一个矩形选区，如图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7.52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6323" name="图片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2143125"/>
            <a:ext cx="7410450" cy="4140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/>
          <p:nvPr/>
        </p:nvSpPr>
        <p:spPr>
          <a:xfrm>
            <a:off x="714375" y="1143000"/>
            <a:ext cx="8001000" cy="923925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将选区填充颜色为蓝色（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、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147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、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210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），然后按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Ctrl+D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组合键取消选区，如图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7.53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7347" name="图片 55"/>
          <p:cNvPicPr>
            <a:picLocks noChangeAspect="1"/>
          </p:cNvPicPr>
          <p:nvPr/>
        </p:nvPicPr>
        <p:blipFill>
          <a:blip r:embed="rId4"/>
          <a:srcRect l="278" t="188" r="290" b="565"/>
          <a:stretch>
            <a:fillRect/>
          </a:stretch>
        </p:blipFill>
        <p:spPr>
          <a:xfrm>
            <a:off x="2071688" y="2390775"/>
            <a:ext cx="6667500" cy="38433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/>
          <p:nvPr/>
        </p:nvSpPr>
        <p:spPr>
          <a:xfrm>
            <a:off x="642938" y="1000125"/>
            <a:ext cx="7786687" cy="1200150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使用“文字工具”选择产品名称文字，将它更改为白色，然后使用键盘上的方向键，调整好文字的位置，让它尽量处于蓝色矩形的中间位置，调整完成后观察整体文字区的格局，调整好各元素之间的间距，如图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7.54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8371" name="图片 56"/>
          <p:cNvPicPr>
            <a:picLocks noChangeAspect="1"/>
          </p:cNvPicPr>
          <p:nvPr/>
        </p:nvPicPr>
        <p:blipFill>
          <a:blip r:embed="rId4"/>
          <a:srcRect r="72" b="833"/>
          <a:stretch>
            <a:fillRect/>
          </a:stretch>
        </p:blipFill>
        <p:spPr>
          <a:xfrm>
            <a:off x="785813" y="2071688"/>
            <a:ext cx="5267325" cy="272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2" name="Rectangle 3"/>
          <p:cNvSpPr/>
          <p:nvPr/>
        </p:nvSpPr>
        <p:spPr>
          <a:xfrm>
            <a:off x="571500" y="4929188"/>
            <a:ext cx="7572375" cy="923925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spAutoFit/>
          </a:bodyPr>
          <a:lstStyle/>
          <a:p>
            <a:pPr lvl="0" eaLnBrk="0" hangingPunct="0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观察整体版式格局，对画面元素进行细部调整，让画面更加协调，调整完成后按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Ctrl+S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组合键存储当前文件。</a:t>
            </a:r>
          </a:p>
          <a:p>
            <a:pPr lvl="0" eaLnBrk="0" hangingPunct="0"/>
            <a:endParaRPr lang="zh-CN" altLang="en-US" sz="1800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54" descr="3ae36302fac7a2e7a4dec4dd99fa41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2714625"/>
            <a:ext cx="3308350" cy="358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矩形 1"/>
          <p:cNvSpPr/>
          <p:nvPr/>
        </p:nvSpPr>
        <p:spPr>
          <a:xfrm>
            <a:off x="285750" y="857250"/>
            <a:ext cx="8501063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项目实训</a:t>
            </a:r>
          </a:p>
          <a:p>
            <a:pPr lvl="0" eaLnBrk="1" hangingPunct="1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根据本章所学的知识，应用项目素材“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ARTISTRY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（雅姿）美白紧肤水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.jpg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”，如图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7.55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所示，完成该产品首页焦点广告图的设计。在设计时，注意抓住产品的卖点，体现产品高端、大气的品质特色，同时要能达到吸引消费者产生购买欲望的目的。项目素材也可根据自己的创意，自行收集。</a:t>
            </a:r>
          </a:p>
          <a:p>
            <a:pPr lvl="0" eaLnBrk="1" hangingPunct="1"/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品牌介绍：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ARTISTRY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是世界著名美容化妆品品牌，自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1968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年正式诞生以来，雅姿对美丽的追求跨越疆域，永无止息。经过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50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多年的不懈努力，雅姿由最初的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37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个产品发展到今天超过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1050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个产品，销售足迹遍布全球</a:t>
            </a:r>
            <a:r>
              <a:rPr lang="en-US" altLang="zh-CN" sz="1800" b="0" dirty="0"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zh-CN" altLang="en-US" sz="1800" b="0" dirty="0">
                <a:latin typeface="Calibri" panose="020F0502020204030204" pitchFamily="34" charset="0"/>
                <a:ea typeface="Calibri" panose="020F0502020204030204" pitchFamily="34" charset="0"/>
              </a:rPr>
              <a:t>多个国家和地区。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20415" y="2541905"/>
            <a:ext cx="3375025" cy="88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微软雅黑" panose="020B0503020204020204" charset="-122"/>
              </a:rPr>
              <a:t>THE END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副标题 11"/>
          <p:cNvSpPr/>
          <p:nvPr/>
        </p:nvSpPr>
        <p:spPr>
          <a:xfrm>
            <a:off x="468313" y="785813"/>
            <a:ext cx="8351837" cy="10715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使用“移动工具”将选区内的图像移动至“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网站首页海报”文档中，“图层”面板上会自动生成“图层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”，暂时不要调整图像的大小，放置于版面区域备用。</a:t>
            </a:r>
          </a:p>
        </p:txBody>
      </p:sp>
      <p:pic>
        <p:nvPicPr>
          <p:cNvPr id="8195" name="图片 13"/>
          <p:cNvPicPr>
            <a:picLocks noChangeAspect="1"/>
          </p:cNvPicPr>
          <p:nvPr/>
        </p:nvPicPr>
        <p:blipFill>
          <a:blip r:embed="rId4"/>
          <a:srcRect r="410" b="644"/>
          <a:stretch>
            <a:fillRect/>
          </a:stretch>
        </p:blipFill>
        <p:spPr>
          <a:xfrm>
            <a:off x="142875" y="1714500"/>
            <a:ext cx="8604250" cy="46529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副标题 11"/>
          <p:cNvSpPr/>
          <p:nvPr/>
        </p:nvSpPr>
        <p:spPr>
          <a:xfrm>
            <a:off x="468313" y="1254125"/>
            <a:ext cx="2674937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回到“兰蔻小黑瓶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.jpg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”文档，同样使用“多边形索套工具”依照小黑瓶瓶体区域图像建立选区，建立选区时适当保留瓶子倒影图像，如图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7.6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9219" name="图片 56"/>
          <p:cNvPicPr>
            <a:picLocks noChangeAspect="1"/>
          </p:cNvPicPr>
          <p:nvPr/>
        </p:nvPicPr>
        <p:blipFill>
          <a:blip r:embed="rId4"/>
          <a:srcRect r="433" b="385"/>
          <a:stretch>
            <a:fillRect/>
          </a:stretch>
        </p:blipFill>
        <p:spPr>
          <a:xfrm>
            <a:off x="5286375" y="998538"/>
            <a:ext cx="3800475" cy="5359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副标题 11"/>
          <p:cNvSpPr/>
          <p:nvPr/>
        </p:nvSpPr>
        <p:spPr>
          <a:xfrm>
            <a:off x="468313" y="1254125"/>
            <a:ext cx="8104187" cy="10318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使用“移动工具”将选区内的图像移动至“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网站首页海报”文档中，“图层”面板上会自动生成“图层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”，由于挖取的图像带原图白色背景，导致画面不太协调，不过暂时无需处理，如图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7.7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0243" name="图片 15"/>
          <p:cNvPicPr>
            <a:picLocks noChangeAspect="1"/>
          </p:cNvPicPr>
          <p:nvPr/>
        </p:nvPicPr>
        <p:blipFill>
          <a:blip r:embed="rId4"/>
          <a:srcRect l="3564"/>
          <a:stretch>
            <a:fillRect/>
          </a:stretch>
        </p:blipFill>
        <p:spPr>
          <a:xfrm>
            <a:off x="1179513" y="2214563"/>
            <a:ext cx="7400925" cy="4089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副标题 11"/>
          <p:cNvSpPr/>
          <p:nvPr/>
        </p:nvSpPr>
        <p:spPr>
          <a:xfrm>
            <a:off x="468313" y="857250"/>
            <a:ext cx="8351837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打开本章素材文件“兰蔻标志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.jpg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”，并使用“移动工具”将图像移动至“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LANCOME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网站首页海报”文档中，“图层”面板上会自动生成“图层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”，暂时将图像放置于版面左上角备用，如图</a:t>
            </a:r>
            <a:r>
              <a:rPr lang="en-US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7.8</a:t>
            </a:r>
            <a:r>
              <a:rPr lang="zh-CN" altLang="en-US" sz="1800" b="0" dirty="0">
                <a:latin typeface="宋体" panose="02010600030101010101" pitchFamily="2" charset="-122"/>
                <a:ea typeface="宋体" panose="02010600030101010101" pitchFamily="2" charset="-122"/>
              </a:rPr>
              <a:t>所示。</a:t>
            </a:r>
          </a:p>
        </p:txBody>
      </p:sp>
      <p:pic>
        <p:nvPicPr>
          <p:cNvPr id="1126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714625"/>
            <a:ext cx="8129588" cy="23066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6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6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0150004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模板">
  <a:themeElements>
    <a:clrScheme name="模板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FF"/>
      </a:hlink>
      <a:folHlink>
        <a:srgbClr val="000066"/>
      </a:folHlink>
    </a:clrScheme>
    <a:fontScheme name="模板">
      <a:majorFont>
        <a:latin typeface="Times New Roman"/>
        <a:ea typeface="方正行楷简体"/>
        <a:cs typeface=""/>
      </a:majorFont>
      <a:minorFont>
        <a:latin typeface="Times New Roman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99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160555">
      <a:dk1>
        <a:srgbClr val="FFFFFF"/>
      </a:dk1>
      <a:lt1>
        <a:srgbClr val="5A5A5A"/>
      </a:lt1>
      <a:dk2>
        <a:srgbClr val="FFFFFF"/>
      </a:dk2>
      <a:lt2>
        <a:srgbClr val="5A5A5A"/>
      </a:lt2>
      <a:accent1>
        <a:srgbClr val="60BDF7"/>
      </a:accent1>
      <a:accent2>
        <a:srgbClr val="5FB4CF"/>
      </a:accent2>
      <a:accent3>
        <a:srgbClr val="659F8C"/>
      </a:accent3>
      <a:accent4>
        <a:srgbClr val="83738D"/>
      </a:accent4>
      <a:accent5>
        <a:srgbClr val="5959A7"/>
      </a:accent5>
      <a:accent6>
        <a:srgbClr val="F49100"/>
      </a:accent6>
      <a:hlink>
        <a:srgbClr val="C764EE"/>
      </a:hlink>
      <a:folHlink>
        <a:srgbClr val="85DFD0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2892</Words>
  <Application>Microsoft Office PowerPoint</Application>
  <PresentationFormat>全屏显示(4:3)</PresentationFormat>
  <Paragraphs>123</Paragraphs>
  <Slides>57</Slides>
  <Notes>55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59" baseType="lpstr">
      <vt:lpstr>模板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wen.zhou</dc:creator>
  <cp:lastModifiedBy>邹亮</cp:lastModifiedBy>
  <cp:revision>449</cp:revision>
  <dcterms:created xsi:type="dcterms:W3CDTF">2003-12-31T04:56:00Z</dcterms:created>
  <dcterms:modified xsi:type="dcterms:W3CDTF">2018-04-01T07:45:22Z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