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8" r:id="rId2"/>
    <p:sldId id="295" r:id="rId3"/>
    <p:sldId id="296" r:id="rId4"/>
    <p:sldId id="273" r:id="rId5"/>
    <p:sldId id="274" r:id="rId6"/>
    <p:sldId id="334" r:id="rId7"/>
    <p:sldId id="335" r:id="rId8"/>
    <p:sldId id="336" r:id="rId9"/>
    <p:sldId id="310" r:id="rId10"/>
    <p:sldId id="277" r:id="rId11"/>
    <p:sldId id="31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en-US" altLang="x-none" sz="1200" dirty="0"/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en-US" altLang="x-none" sz="120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4177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0" lvl="1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0" lvl="2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0" lvl="3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0" lvl="4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2" charset="0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G:\2015.12&#20844;&#24320;&#35838;\123.wmv" TargetMode="External"/><Relationship Id="rId1" Type="http://schemas.microsoft.com/office/2007/relationships/media" Target="file:///G:\2015.12&#20844;&#24320;&#35838;\123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6" name="AutoShape 4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矩形 4"/>
          <p:cNvSpPr/>
          <p:nvPr/>
        </p:nvSpPr>
        <p:spPr>
          <a:xfrm>
            <a:off x="3767138" y="2514600"/>
            <a:ext cx="4929187" cy="149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US" altLang="x-none" sz="4800" dirty="0">
                <a:solidFill>
                  <a:srgbClr val="22579E"/>
                </a:solidFill>
                <a:latin typeface="方正正大黑简体" pitchFamily="2" charset="-122"/>
                <a:ea typeface="方正正大黑简体" pitchFamily="2" charset="-122"/>
              </a:rPr>
              <a:t>PHOTOSHOP</a:t>
            </a:r>
          </a:p>
          <a:p>
            <a:pPr algn="r"/>
            <a:r>
              <a:rPr lang="zh-CN" altLang="en-US" sz="4400" dirty="0">
                <a:solidFill>
                  <a:srgbClr val="22579E"/>
                </a:solidFill>
                <a:latin typeface="方正正大黑简体" pitchFamily="2" charset="-122"/>
                <a:ea typeface="方正正大黑简体" pitchFamily="2" charset="-122"/>
              </a:rPr>
              <a:t>图形图像处理</a:t>
            </a:r>
          </a:p>
        </p:txBody>
      </p:sp>
      <p:sp>
        <p:nvSpPr>
          <p:cNvPr id="2" name="矩形 1"/>
          <p:cNvSpPr/>
          <p:nvPr/>
        </p:nvSpPr>
        <p:spPr>
          <a:xfrm>
            <a:off x="6804248" y="521341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王丽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1988" y="2262188"/>
            <a:ext cx="3825875" cy="2789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40288" y="2241550"/>
            <a:ext cx="3825875" cy="278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 Box 4"/>
          <p:cNvSpPr txBox="1"/>
          <p:nvPr/>
        </p:nvSpPr>
        <p:spPr>
          <a:xfrm>
            <a:off x="1546225" y="5084763"/>
            <a:ext cx="604996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 图7.53 “圣诞.jpg”                                          图7.54 效果图</a:t>
            </a:r>
          </a:p>
        </p:txBody>
      </p:sp>
      <p:sp>
        <p:nvSpPr>
          <p:cNvPr id="12293" name="副标题 11"/>
          <p:cNvSpPr/>
          <p:nvPr/>
        </p:nvSpPr>
        <p:spPr>
          <a:xfrm>
            <a:off x="601663" y="1038225"/>
            <a:ext cx="8291512" cy="24622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案例分析</a:t>
            </a:r>
          </a:p>
          <a:p>
            <a:pPr>
              <a:spcBef>
                <a:spcPct val="20000"/>
              </a:spcBef>
            </a:pPr>
            <a:r>
              <a:rPr lang="zh-CN" altLang="en-US" dirty="0">
                <a:latin typeface="宋体" panose="02010600030101010101" pitchFamily="2" charset="-122"/>
                <a:sym typeface="Calibri" panose="020F0502020204030204" pitchFamily="2" charset="0"/>
              </a:rPr>
              <a:t>    本案例要求在如图</a:t>
            </a:r>
            <a:r>
              <a:rPr lang="en-US" altLang="x-none" dirty="0">
                <a:latin typeface="宋体" panose="02010600030101010101" pitchFamily="2" charset="-122"/>
                <a:sym typeface="Calibri" panose="020F0502020204030204" pitchFamily="2" charset="0"/>
              </a:rPr>
              <a:t>7.53</a:t>
            </a:r>
            <a:r>
              <a:rPr lang="zh-CN" altLang="en-US" dirty="0">
                <a:latin typeface="宋体" panose="02010600030101010101" pitchFamily="2" charset="-122"/>
                <a:sym typeface="Calibri" panose="020F0502020204030204" pitchFamily="2" charset="0"/>
              </a:rPr>
              <a:t>所示的素材文件中输入文字</a:t>
            </a:r>
            <a:r>
              <a:rPr lang="en-US" altLang="x-none" dirty="0">
                <a:latin typeface="宋体" panose="02010600030101010101" pitchFamily="2" charset="-122"/>
                <a:sym typeface="Calibri" panose="020F0502020204030204" pitchFamily="2" charset="0"/>
              </a:rPr>
              <a:t>,</a:t>
            </a:r>
            <a:r>
              <a:rPr lang="zh-CN" altLang="en-US" dirty="0">
                <a:latin typeface="宋体" panose="02010600030101010101" pitchFamily="2" charset="-122"/>
                <a:sym typeface="Calibri" panose="020F0502020204030204" pitchFamily="2" charset="0"/>
              </a:rPr>
              <a:t>最终效果如图</a:t>
            </a:r>
            <a:r>
              <a:rPr lang="en-US" altLang="x-none" dirty="0">
                <a:latin typeface="宋体" panose="02010600030101010101" pitchFamily="2" charset="-122"/>
                <a:sym typeface="Calibri" panose="020F0502020204030204" pitchFamily="2" charset="0"/>
              </a:rPr>
              <a:t>7.54</a:t>
            </a:r>
            <a:r>
              <a:rPr lang="zh-CN" altLang="en-US" dirty="0">
                <a:latin typeface="宋体" panose="02010600030101010101" pitchFamily="2" charset="-122"/>
                <a:sym typeface="Calibri" panose="020F0502020204030204" pitchFamily="2" charset="0"/>
              </a:rPr>
              <a:t>所示。</a:t>
            </a:r>
          </a:p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素材图片                         最终效果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圆角矩形 1"/>
          <p:cNvSpPr/>
          <p:nvPr/>
        </p:nvSpPr>
        <p:spPr>
          <a:xfrm>
            <a:off x="2232025" y="2889250"/>
            <a:ext cx="4643438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Arial" panose="020B0604020202020204" pitchFamily="34" charset="0"/>
              </a:rPr>
              <a:t>   谢   谢 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/>
          <p:nvPr/>
        </p:nvSpPr>
        <p:spPr>
          <a:xfrm>
            <a:off x="1619250" y="3065463"/>
            <a:ext cx="619283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第</a:t>
            </a:r>
            <a:r>
              <a:rPr lang="en-US" altLang="x-none" sz="3600" b="1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7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章  文字的使用（2)</a:t>
            </a:r>
            <a:endParaRPr lang="en-US" altLang="x-none" sz="3600" b="1" dirty="0">
              <a:solidFill>
                <a:srgbClr val="0000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副标题 11"/>
          <p:cNvSpPr/>
          <p:nvPr/>
        </p:nvSpPr>
        <p:spPr>
          <a:xfrm>
            <a:off x="2700338" y="2205038"/>
            <a:ext cx="4176712" cy="3240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本节主要学习以下内容：</a:t>
            </a:r>
            <a:r>
              <a:rPr lang="en-US" altLang="x-none" sz="2400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 </a:t>
            </a:r>
          </a:p>
          <a:p>
            <a:endParaRPr lang="en-US" altLang="x-none" sz="2400" dirty="0">
              <a:solidFill>
                <a:srgbClr val="0000FF"/>
              </a:solidFill>
              <a:latin typeface="黑体" panose="02010609060101010101" pitchFamily="1" charset="-122"/>
              <a:ea typeface="黑体" panose="02010609060101010101" pitchFamily="1" charset="-122"/>
              <a:sym typeface="Calibri" panose="020F0502020204030204" pitchFamily="2" charset="0"/>
            </a:endParaRPr>
          </a:p>
          <a:p>
            <a:r>
              <a:rPr lang="en-US" altLang="x-none" sz="2400" dirty="0">
                <a:latin typeface="宋体" panose="02010600030101010101" pitchFamily="2" charset="-122"/>
                <a:sym typeface="Calibri" panose="020F0502020204030204" pitchFamily="2" charset="0"/>
              </a:rPr>
              <a:t>(1)</a:t>
            </a:r>
            <a:r>
              <a:rPr lang="zh-CN" altLang="en-US" sz="2400" dirty="0">
                <a:latin typeface="宋体" panose="02010600030101010101" pitchFamily="2" charset="-122"/>
                <a:sym typeface="黑体" panose="02010609060101010101" pitchFamily="1" charset="-122"/>
              </a:rPr>
              <a:t>沿路径绕排文本</a:t>
            </a:r>
          </a:p>
          <a:p>
            <a:endParaRPr lang="zh-CN" altLang="en-US" sz="2400" dirty="0">
              <a:latin typeface="宋体" panose="02010600030101010101" pitchFamily="2" charset="-122"/>
              <a:sym typeface="黑体" panose="02010609060101010101" pitchFamily="1" charset="-122"/>
            </a:endParaRPr>
          </a:p>
          <a:p>
            <a:pPr>
              <a:spcBef>
                <a:spcPct val="20000"/>
              </a:spcBef>
            </a:pPr>
            <a:r>
              <a:rPr lang="en-US" altLang="x-none" sz="2400" dirty="0">
                <a:latin typeface="宋体" panose="02010600030101010101" pitchFamily="2" charset="-122"/>
                <a:sym typeface="Calibri" panose="020F0502020204030204" pitchFamily="2" charset="0"/>
              </a:rPr>
              <a:t>(2)</a:t>
            </a:r>
            <a:r>
              <a:rPr lang="zh-CN" altLang="en-US" sz="2400" dirty="0">
                <a:latin typeface="宋体" panose="02010600030101010101" pitchFamily="2" charset="-122"/>
                <a:sym typeface="黑体" panose="02010609060101010101" pitchFamily="1" charset="-122"/>
              </a:rPr>
              <a:t>特殊轮廓段落文本</a:t>
            </a:r>
          </a:p>
          <a:p>
            <a:pPr>
              <a:spcBef>
                <a:spcPct val="20000"/>
              </a:spcBef>
            </a:pPr>
            <a:endParaRPr lang="zh-CN" altLang="en-US" sz="2400" dirty="0">
              <a:latin typeface="宋体" panose="02010600030101010101" pitchFamily="2" charset="-122"/>
              <a:sym typeface="黑体" panose="02010609060101010101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38125" y="1104900"/>
            <a:ext cx="5089525" cy="11366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indent="0" algn="l" eaLnBrk="1" hangingPunct="1"/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7.1.5  沿路径绕排文本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6147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4076700"/>
            <a:ext cx="4256088" cy="209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716088"/>
            <a:ext cx="8572500" cy="218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13" y="4076700"/>
            <a:ext cx="2363787" cy="209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6"/>
          <p:cNvSpPr txBox="1"/>
          <p:nvPr/>
        </p:nvSpPr>
        <p:spPr>
          <a:xfrm>
            <a:off x="1617663" y="6186488"/>
            <a:ext cx="640080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图7.30 输入文字                                         </a:t>
            </a:r>
            <a:r>
              <a:rPr lang="en-US" altLang="x-none" sz="1600" dirty="0">
                <a:latin typeface="Arial" panose="020B0604020202020204" pitchFamily="34" charset="0"/>
              </a:rPr>
              <a:t>             </a:t>
            </a:r>
            <a:r>
              <a:rPr lang="zh-CN" altLang="en-US" sz="1600" dirty="0">
                <a:latin typeface="Arial" panose="020B0604020202020204" pitchFamily="34" charset="0"/>
              </a:rPr>
              <a:t> 图7.31 “路径”面板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215900" y="1089025"/>
            <a:ext cx="5397500" cy="1138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indent="0" algn="l" eaLnBrk="1" hangingPunct="1"/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7.1.6  特殊轮廓段落文本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3" y="1449388"/>
            <a:ext cx="6450012" cy="4900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215900" y="981075"/>
            <a:ext cx="2609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1" charset="-122"/>
              </a:rPr>
              <a:t>大显身手</a:t>
            </a:r>
          </a:p>
        </p:txBody>
      </p:sp>
      <p:pic>
        <p:nvPicPr>
          <p:cNvPr id="8195" name="Picture 3" descr="1100641F464EDF01E34EC203912EAF970CD063-15C9-45F8-8344-60E9D19C27FD"/>
          <p:cNvPicPr>
            <a:picLocks noChangeAspect="1"/>
          </p:cNvPicPr>
          <p:nvPr/>
        </p:nvPicPr>
        <p:blipFill>
          <a:blip r:embed="rId4"/>
          <a:srcRect l="10042" t="7051" r="14394" b="6158"/>
          <a:stretch>
            <a:fillRect/>
          </a:stretch>
        </p:blipFill>
        <p:spPr>
          <a:xfrm>
            <a:off x="4321175" y="1773238"/>
            <a:ext cx="4298950" cy="370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123.wmv" descr="12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413" y="3357563"/>
            <a:ext cx="3741737" cy="2338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215900" y="981075"/>
            <a:ext cx="2609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1" charset="-122"/>
              </a:rPr>
              <a:t>再次挑战</a:t>
            </a:r>
          </a:p>
        </p:txBody>
      </p:sp>
      <p:pic>
        <p:nvPicPr>
          <p:cNvPr id="9219" name="Picture 3" descr="5952773_172420452113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63" y="1377950"/>
            <a:ext cx="3989387" cy="400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AutoShape 4">
            <a:hlinkClick r:id="rId3" action="ppaction://hlinksldjump"/>
          </p:cNvPr>
          <p:cNvSpPr/>
          <p:nvPr/>
        </p:nvSpPr>
        <p:spPr>
          <a:xfrm>
            <a:off x="6553200" y="4905375"/>
            <a:ext cx="1943100" cy="612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</a:rPr>
              <a:t>提示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"/>
          <p:cNvPicPr>
            <a:picLocks noChangeAspect="1"/>
          </p:cNvPicPr>
          <p:nvPr/>
        </p:nvPicPr>
        <p:blipFill>
          <a:blip r:embed="rId2"/>
          <a:srcRect l="24260" t="20573" r="12907" b="20018"/>
          <a:stretch>
            <a:fillRect/>
          </a:stretch>
        </p:blipFill>
        <p:spPr>
          <a:xfrm>
            <a:off x="468313" y="1520825"/>
            <a:ext cx="1831975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3"/>
          <p:cNvPicPr>
            <a:picLocks noChangeAspect="1"/>
          </p:cNvPicPr>
          <p:nvPr/>
        </p:nvPicPr>
        <p:blipFill>
          <a:blip r:embed="rId3"/>
          <a:srcRect l="24167" t="20573" r="10852" b="20222"/>
          <a:stretch>
            <a:fillRect/>
          </a:stretch>
        </p:blipFill>
        <p:spPr>
          <a:xfrm>
            <a:off x="1619250" y="3752850"/>
            <a:ext cx="2232025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4"/>
          <p:cNvPicPr>
            <a:picLocks noChangeAspect="1"/>
          </p:cNvPicPr>
          <p:nvPr/>
        </p:nvPicPr>
        <p:blipFill>
          <a:blip r:embed="rId4"/>
          <a:srcRect l="24001" t="20926" r="11389" b="18964"/>
          <a:stretch>
            <a:fillRect/>
          </a:stretch>
        </p:blipFill>
        <p:spPr>
          <a:xfrm>
            <a:off x="5003800" y="3644900"/>
            <a:ext cx="2287588" cy="2128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5"/>
          <p:cNvPicPr>
            <a:picLocks noChangeAspect="1"/>
          </p:cNvPicPr>
          <p:nvPr/>
        </p:nvPicPr>
        <p:blipFill>
          <a:blip r:embed="rId5"/>
          <a:srcRect l="24518" t="20036" r="12427" b="17612"/>
          <a:stretch>
            <a:fillRect/>
          </a:stretch>
        </p:blipFill>
        <p:spPr>
          <a:xfrm>
            <a:off x="6084888" y="1162050"/>
            <a:ext cx="2303462" cy="22780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246" name="AutoShape 6"/>
          <p:cNvCxnSpPr/>
          <p:nvPr/>
        </p:nvCxnSpPr>
        <p:spPr>
          <a:xfrm>
            <a:off x="1727200" y="3178175"/>
            <a:ext cx="468313" cy="71913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0247" name="箭头 116"/>
          <p:cNvSpPr/>
          <p:nvPr/>
        </p:nvSpPr>
        <p:spPr>
          <a:xfrm>
            <a:off x="3779838" y="4941888"/>
            <a:ext cx="10810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8" name="箭头 117"/>
          <p:cNvSpPr/>
          <p:nvPr/>
        </p:nvSpPr>
        <p:spPr>
          <a:xfrm flipV="1">
            <a:off x="7200900" y="3394075"/>
            <a:ext cx="71438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标题 11"/>
          <p:cNvSpPr/>
          <p:nvPr/>
        </p:nvSpPr>
        <p:spPr>
          <a:xfrm>
            <a:off x="1085850" y="1809750"/>
            <a:ext cx="7086600" cy="262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作业布置</a:t>
            </a:r>
          </a:p>
          <a:p>
            <a:pPr algn="ctr">
              <a:spcBef>
                <a:spcPct val="20000"/>
              </a:spcBef>
            </a:pPr>
            <a:endParaRPr lang="zh-CN" altLang="en-US" sz="2800" b="1" dirty="0">
              <a:solidFill>
                <a:srgbClr val="0000FF"/>
              </a:solidFill>
              <a:latin typeface="黑体" panose="02010609060101010101" pitchFamily="1" charset="-122"/>
              <a:ea typeface="黑体" panose="02010609060101010101" pitchFamily="1" charset="-122"/>
              <a:sym typeface="Calibri" panose="020F0502020204030204" pitchFamily="2" charset="0"/>
            </a:endParaRPr>
          </a:p>
        </p:txBody>
      </p:sp>
      <p:sp>
        <p:nvSpPr>
          <p:cNvPr id="11267" name="WordArt 3"/>
          <p:cNvSpPr/>
          <p:nvPr/>
        </p:nvSpPr>
        <p:spPr>
          <a:xfrm>
            <a:off x="3492500" y="3394075"/>
            <a:ext cx="2032000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000">
                <a:ln w="127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8999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圣诞快乐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全屏显示(4:3)</PresentationFormat>
  <Paragraphs>22</Paragraphs>
  <Slides>11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PowerPoint 演示文稿</vt:lpstr>
      <vt:lpstr>7.1.5  沿路径绕排文本</vt:lpstr>
      <vt:lpstr>7.1.6  特殊轮廓段落文本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ochuwong</dc:creator>
  <cp:lastModifiedBy>邹亮</cp:lastModifiedBy>
  <cp:revision>187</cp:revision>
  <dcterms:created xsi:type="dcterms:W3CDTF">2011-07-18T03:49:00Z</dcterms:created>
  <dcterms:modified xsi:type="dcterms:W3CDTF">2018-04-01T07:42:00Z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