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430" r:id="rId5"/>
    <p:sldId id="390" r:id="rId6"/>
    <p:sldId id="391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94" r:id="rId22"/>
    <p:sldId id="433" r:id="rId23"/>
    <p:sldId id="434" r:id="rId24"/>
    <p:sldId id="435" r:id="rId25"/>
    <p:sldId id="396" r:id="rId26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CCCCFF"/>
    <a:srgbClr val="5E9EFF"/>
    <a:srgbClr val="FFFF00"/>
    <a:srgbClr val="009900"/>
    <a:srgbClr val="993300"/>
    <a:srgbClr val="FF66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3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rgbClr val="8C735A">
            <a:alpha val="100000"/>
          </a:srgbClr>
        </a:solidFill>
        <a:effectLst>
          <a:outerShdw dist="107763" dir="2699999" algn="ctr" rotWithShape="0">
            <a:srgbClr val="020000"/>
          </a:outerShdw>
        </a:effectLst>
      </p:bgPr>
    </p:bg>
    <p:spTree>
      <p:nvGrpSpPr>
        <p:cNvPr id="1" name=""/>
        <p:cNvGrpSpPr/>
        <p:nvPr/>
      </p:nvGrpSpPr>
      <p:grpSpPr/>
      <p:grpSp>
        <p:nvGrpSpPr>
          <p:cNvPr id="2050" name="组合 2049"/>
          <p:cNvGrpSpPr/>
          <p:nvPr/>
        </p:nvGrpSpPr>
        <p:grpSpPr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2051" name="矩形 2050" descr="Stationery"/>
            <p:cNvSpPr/>
            <p:nvPr/>
          </p:nvSpPr>
          <p:spPr>
            <a:xfrm>
              <a:off x="336" y="150"/>
              <a:ext cx="5253" cy="4026"/>
            </a:xfrm>
            <a:prstGeom prst="rect">
              <a:avLst/>
            </a:prstGeom>
            <a:blipFill rotWithShape="0">
              <a:blip r:embed="rId2"/>
            </a:blipFill>
            <a:ln w="9525">
              <a:noFill/>
            </a:ln>
          </p:spPr>
          <p:txBody>
            <a:bodyPr wrap="none" anchor="ctr"/>
            <a:p>
              <a:pPr lvl="0" algn="ctr"/>
              <a:endParaRPr lang="en-US" altLang="x-none" dirty="0">
                <a:latin typeface="Arial" panose="020B0604020202020204" pitchFamily="34" charset="0"/>
              </a:endParaRPr>
            </a:p>
          </p:txBody>
        </p:sp>
        <p:pic>
          <p:nvPicPr>
            <p:cNvPr id="2052" name="图片 2051" descr="minispir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70" cy="432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053" name="标题 2052"/>
          <p:cNvSpPr/>
          <p:nvPr>
            <p:ph type="ctrTitle"/>
          </p:nvPr>
        </p:nvSpPr>
        <p:spPr>
          <a:xfrm>
            <a:off x="962025" y="1925638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4" name="副标题 2053"/>
          <p:cNvSpPr/>
          <p:nvPr>
            <p:ph type="subTitle" idx="1"/>
          </p:nvPr>
        </p:nvSpPr>
        <p:spPr>
          <a:xfrm>
            <a:off x="1647825" y="3738563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 b="1">
                <a:solidFill>
                  <a:schemeClr val="bg2"/>
                </a:solidFill>
              </a:defRPr>
            </a:lvl1pPr>
            <a:lvl2pPr marL="457200" lvl="1" indent="0" algn="ctr">
              <a:buNone/>
              <a:defRPr b="1">
                <a:solidFill>
                  <a:schemeClr val="bg2"/>
                </a:solidFill>
              </a:defRPr>
            </a:lvl2pPr>
            <a:lvl3pPr marL="914400" lvl="2" indent="0" algn="ctr">
              <a:buNone/>
              <a:defRPr b="1">
                <a:solidFill>
                  <a:schemeClr val="bg2"/>
                </a:solidFill>
              </a:defRPr>
            </a:lvl3pPr>
            <a:lvl4pPr marL="1371600" lvl="3" indent="0" algn="ctr">
              <a:buNone/>
              <a:defRPr b="1">
                <a:solidFill>
                  <a:schemeClr val="bg2"/>
                </a:solidFill>
              </a:defRPr>
            </a:lvl4pPr>
            <a:lvl5pPr marL="1828800" lvl="4" indent="0" algn="ctr">
              <a:buNone/>
              <a:defRPr b="1">
                <a:solidFill>
                  <a:schemeClr val="bg2"/>
                </a:solidFill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2055" name="日期占位符 2054"/>
          <p:cNvSpPr/>
          <p:nvPr>
            <p:ph type="dt" sz="half" idx="2"/>
          </p:nvPr>
        </p:nvSpPr>
        <p:spPr>
          <a:xfrm>
            <a:off x="962025" y="6100763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400">
                <a:solidFill>
                  <a:srgbClr val="A08366"/>
                </a:solidFill>
              </a:defRPr>
            </a:lvl1pPr>
          </a:lstStyle>
          <a:p>
            <a:pPr>
              <a:spcBef>
                <a:spcPct val="5000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6" name="页脚占位符 2055"/>
          <p:cNvSpPr/>
          <p:nvPr>
            <p:ph type="ftr" sz="quarter" idx="3"/>
          </p:nvPr>
        </p:nvSpPr>
        <p:spPr>
          <a:xfrm>
            <a:off x="3400425" y="6100763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>
                <a:solidFill>
                  <a:srgbClr val="A08366"/>
                </a:solidFill>
              </a:defRPr>
            </a:lvl1pPr>
          </a:lstStyle>
          <a:p>
            <a:pPr>
              <a:spcBef>
                <a:spcPct val="5000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7" name="灯片编号占位符 2056"/>
          <p:cNvSpPr/>
          <p:nvPr>
            <p:ph type="sldNum" sz="quarter" idx="4"/>
          </p:nvPr>
        </p:nvSpPr>
        <p:spPr>
          <a:xfrm>
            <a:off x="6829425" y="6100763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400">
                <a:solidFill>
                  <a:srgbClr val="A08366"/>
                </a:solidFill>
              </a:defRPr>
            </a:lvl1pPr>
          </a:lstStyle>
          <a:p>
            <a:pPr>
              <a:spcBef>
                <a:spcPct val="50000"/>
              </a:spcBef>
            </a:pPr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8" name="直接连接符 2057"/>
          <p:cNvSpPr/>
          <p:nvPr/>
        </p:nvSpPr>
        <p:spPr>
          <a:xfrm>
            <a:off x="973138" y="3141663"/>
            <a:ext cx="7775575" cy="0"/>
          </a:xfrm>
          <a:prstGeom prst="line">
            <a:avLst/>
          </a:prstGeom>
          <a:ln w="5080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40128" y="404813"/>
            <a:ext cx="1946672" cy="55451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00113" y="404813"/>
            <a:ext cx="5727165" cy="55451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标题 4097"/>
          <p:cNvSpPr/>
          <p:nvPr>
            <p:ph type="ctrTitle"/>
          </p:nvPr>
        </p:nvSpPr>
        <p:spPr>
          <a:xfrm>
            <a:off x="685800" y="1454150"/>
            <a:ext cx="7772400" cy="1470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ctr">
              <a:defRPr b="1">
                <a:solidFill>
                  <a:schemeClr val="bg1"/>
                </a:solidFill>
                <a:latin typeface="Arial Black" panose="020B0A04020102020204" pitchFamily="2" charset="0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099" name="副标题 4098"/>
          <p:cNvSpPr/>
          <p:nvPr>
            <p:ph type="subTitle" idx="1"/>
          </p:nvPr>
        </p:nvSpPr>
        <p:spPr>
          <a:xfrm>
            <a:off x="1371600" y="3284538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>
                <a:solidFill>
                  <a:schemeClr val="bg1"/>
                </a:solidFill>
                <a:latin typeface="Arial Rounded MT Bold" pitchFamily="2" charset="0"/>
              </a:defRPr>
            </a:lvl1pPr>
            <a:lvl2pPr marL="457200" lvl="1" indent="0" algn="ctr">
              <a:buNone/>
              <a:defRPr>
                <a:solidFill>
                  <a:schemeClr val="bg1"/>
                </a:solidFill>
                <a:latin typeface="Arial Rounded MT Bold" pitchFamily="2" charset="0"/>
              </a:defRPr>
            </a:lvl2pPr>
            <a:lvl3pPr marL="914400" lvl="2" indent="0" algn="ctr">
              <a:buNone/>
              <a:defRPr>
                <a:solidFill>
                  <a:schemeClr val="bg1"/>
                </a:solidFill>
                <a:latin typeface="Arial Rounded MT Bold" pitchFamily="2" charset="0"/>
              </a:defRPr>
            </a:lvl3pPr>
            <a:lvl4pPr marL="1371600" lvl="3" indent="0" algn="ctr">
              <a:buNone/>
              <a:defRPr>
                <a:solidFill>
                  <a:schemeClr val="bg1"/>
                </a:solidFill>
                <a:latin typeface="Arial Rounded MT Bold" pitchFamily="2" charset="0"/>
              </a:defRPr>
            </a:lvl4pPr>
            <a:lvl5pPr marL="1828800" lvl="4" indent="0" algn="ctr">
              <a:buNone/>
              <a:defRPr>
                <a:solidFill>
                  <a:schemeClr val="bg1"/>
                </a:solidFill>
                <a:latin typeface="Arial Rounded MT Bold" pitchFamily="2" charset="0"/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100" name="日期占位符 4099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400"/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01" name="页脚占位符 4100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/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02" name="灯片编号占位符 4101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400"/>
            </a:lvl1pPr>
          </a:lstStyle>
          <a:p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37760" y="188913"/>
            <a:ext cx="2126853" cy="59372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257264" cy="59372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815477" cy="43497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71323" y="1600200"/>
            <a:ext cx="3815477" cy="43497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4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735A">
            <a:alpha val="100000"/>
          </a:srgbClr>
        </a:solidFill>
        <a:effectLst>
          <a:outerShdw dist="107763" dir="2699999" algn="ctr" rotWithShape="0">
            <a:srgbClr val="020000"/>
          </a:outerShdw>
        </a:effectLst>
      </p:bgPr>
    </p:bg>
    <p:spTree>
      <p:nvGrpSpPr>
        <p:cNvPr id="1" name=""/>
        <p:cNvGrpSpPr/>
        <p:nvPr/>
      </p:nvGrpSpPr>
      <p:grpSpPr/>
      <p:grpSp>
        <p:nvGrpSpPr>
          <p:cNvPr id="1026" name="组合 1025"/>
          <p:cNvGrpSpPr/>
          <p:nvPr/>
        </p:nvGrpSpPr>
        <p:grpSpPr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1027" name="矩形 1026"/>
            <p:cNvSpPr/>
            <p:nvPr/>
          </p:nvSpPr>
          <p:spPr>
            <a:xfrm>
              <a:off x="336" y="150"/>
              <a:ext cx="5253" cy="4026"/>
            </a:xfrm>
            <a:prstGeom prst="rect">
              <a:avLst/>
            </a:prstGeom>
            <a:solidFill>
              <a:srgbClr val="E7D8AF"/>
            </a:solidFill>
            <a:ln w="9525">
              <a:noFill/>
            </a:ln>
          </p:spPr>
          <p:txBody>
            <a:bodyPr wrap="none" anchor="ctr"/>
            <a:p>
              <a:pPr lvl="0" algn="ctr"/>
              <a:endParaRPr lang="en-US" altLang="x-none" dirty="0">
                <a:latin typeface="Arial" panose="020B0604020202020204" pitchFamily="34" charset="0"/>
              </a:endParaRPr>
            </a:p>
          </p:txBody>
        </p:sp>
        <p:pic>
          <p:nvPicPr>
            <p:cNvPr id="1028" name="图片 1027" descr="minispir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0" y="0"/>
              <a:ext cx="670" cy="432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29" name="直接连接符 1028"/>
          <p:cNvSpPr/>
          <p:nvPr/>
        </p:nvSpPr>
        <p:spPr>
          <a:xfrm>
            <a:off x="1016000" y="1600200"/>
            <a:ext cx="7747000" cy="0"/>
          </a:xfrm>
          <a:prstGeom prst="line">
            <a:avLst/>
          </a:prstGeom>
          <a:ln w="3175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30" name="日期占位符 1029"/>
          <p:cNvSpPr/>
          <p:nvPr>
            <p:ph type="dt" sz="half" idx="2"/>
          </p:nvPr>
        </p:nvSpPr>
        <p:spPr>
          <a:xfrm>
            <a:off x="990600" y="60960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>
              <a:spcBef>
                <a:spcPct val="5000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1" name="页脚占位符 1030"/>
          <p:cNvSpPr/>
          <p:nvPr>
            <p:ph type="ftr" sz="quarter" idx="3"/>
          </p:nvPr>
        </p:nvSpPr>
        <p:spPr>
          <a:xfrm>
            <a:off x="3429000" y="60960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pPr lvl="0">
              <a:spcBef>
                <a:spcPct val="5000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2" name="灯片编号占位符 1031"/>
          <p:cNvSpPr/>
          <p:nvPr>
            <p:ph type="sldNum" sz="quarter" idx="4"/>
          </p:nvPr>
        </p:nvSpPr>
        <p:spPr>
          <a:xfrm>
            <a:off x="6858000" y="60960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pPr lvl="0">
              <a:spcBef>
                <a:spcPct val="50000"/>
              </a:spcBef>
            </a:pPr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3" name="标题 1032"/>
          <p:cNvSpPr/>
          <p:nvPr>
            <p:ph type="title"/>
          </p:nvPr>
        </p:nvSpPr>
        <p:spPr>
          <a:xfrm>
            <a:off x="900113" y="404813"/>
            <a:ext cx="7786687" cy="10128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34" name="文本占位符 1033"/>
          <p:cNvSpPr/>
          <p:nvPr>
            <p:ph type="body" idx="1"/>
          </p:nvPr>
        </p:nvSpPr>
        <p:spPr>
          <a:xfrm>
            <a:off x="900113" y="1600200"/>
            <a:ext cx="7786687" cy="43497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1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n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p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n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p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 3073"/>
          <p:cNvSpPr/>
          <p:nvPr>
            <p:ph type="title"/>
          </p:nvPr>
        </p:nvSpPr>
        <p:spPr>
          <a:xfrm>
            <a:off x="2124075" y="188913"/>
            <a:ext cx="6840538" cy="6397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5" name="文本占位符 3074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076" name="日期占位符 3075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077" name="页脚占位符 3076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078" name="灯片编号占位符 3077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6145"/>
          <p:cNvSpPr/>
          <p:nvPr>
            <p:ph type="ctrTitle"/>
          </p:nvPr>
        </p:nvSpPr>
        <p:spPr>
          <a:xfrm>
            <a:off x="962025" y="1565275"/>
            <a:ext cx="7772400" cy="1143000"/>
          </a:xfrm>
          <a:ln/>
        </p:spPr>
        <p:txBody>
          <a:bodyPr anchor="ctr"/>
          <a:p>
            <a:pPr algn="l" defTabSz="914400">
              <a:buSzPct val="100000"/>
            </a:pPr>
            <a:r>
              <a:rPr lang="zh-CN" altLang="en-US" sz="6600" kern="1200" baseline="0" dirty="0">
                <a:latin typeface="Times New Roman" panose="02020603050405020304" pitchFamily="2" charset="0"/>
                <a:ea typeface="华文行楷" pitchFamily="2" charset="-122"/>
              </a:rPr>
              <a:t>PS练习实例</a:t>
            </a:r>
            <a:br>
              <a:rPr lang="zh-CN" altLang="en-US" sz="6600" kern="1200" baseline="0" dirty="0">
                <a:latin typeface="Times New Roman" panose="02020603050405020304" pitchFamily="2" charset="0"/>
                <a:ea typeface="华文行楷" pitchFamily="2" charset="-122"/>
              </a:rPr>
            </a:br>
            <a:r>
              <a:rPr lang="zh-CN" altLang="en-US" sz="4000" kern="1200" baseline="0" dirty="0">
                <a:solidFill>
                  <a:schemeClr val="tx1"/>
                </a:solidFill>
                <a:latin typeface="Times New Roman" panose="02020603050405020304" pitchFamily="2" charset="0"/>
                <a:ea typeface="华文行楷" pitchFamily="2" charset="-122"/>
                <a:sym typeface="Arial" panose="020B0604020202020204" pitchFamily="34" charset="0"/>
              </a:rPr>
              <a:t>               </a:t>
            </a:r>
            <a:br>
              <a:rPr lang="zh-CN" altLang="en-US" sz="4000" kern="1200" baseline="0" dirty="0">
                <a:solidFill>
                  <a:schemeClr val="tx1"/>
                </a:solidFill>
                <a:latin typeface="Times New Roman" panose="02020603050405020304" pitchFamily="2" charset="0"/>
                <a:ea typeface="华文行楷" pitchFamily="2" charset="-122"/>
                <a:sym typeface="Arial" panose="020B0604020202020204" pitchFamily="34" charset="0"/>
              </a:rPr>
            </a:br>
            <a:r>
              <a:rPr lang="zh-CN" altLang="en-US" sz="4000" kern="1200" baseline="0" dirty="0">
                <a:solidFill>
                  <a:schemeClr val="tx1"/>
                </a:solidFill>
                <a:latin typeface="Times New Roman" panose="02020603050405020304" pitchFamily="2" charset="0"/>
                <a:ea typeface="华文行楷" pitchFamily="2" charset="-122"/>
                <a:sym typeface="Arial" panose="020B0604020202020204" pitchFamily="34" charset="0"/>
              </a:rPr>
              <a:t>               打造热气腾腾的咖啡海报</a:t>
            </a:r>
            <a:endParaRPr lang="zh-CN" altLang="en-US" sz="4000" kern="1200" baseline="0" dirty="0">
              <a:solidFill>
                <a:schemeClr val="tx1"/>
              </a:solidFill>
              <a:latin typeface="Times New Roman" panose="02020603050405020304" pitchFamily="2" charset="0"/>
              <a:ea typeface="华文行楷" pitchFamily="2" charset="-122"/>
              <a:sym typeface="Arial" panose="020B0604020202020204" pitchFamily="34" charset="0"/>
            </a:endParaRPr>
          </a:p>
        </p:txBody>
      </p:sp>
      <p:pic>
        <p:nvPicPr>
          <p:cNvPr id="6147" name="图片 6146"/>
          <p:cNvPicPr>
            <a:picLocks noChangeAspect="1"/>
          </p:cNvPicPr>
          <p:nvPr/>
        </p:nvPicPr>
        <p:blipFill>
          <a:blip r:embed="rId1"/>
          <a:srcRect l="38623" t="31140" r="35730" b="15088"/>
          <a:stretch>
            <a:fillRect/>
          </a:stretch>
        </p:blipFill>
        <p:spPr>
          <a:xfrm>
            <a:off x="1044575" y="2852738"/>
            <a:ext cx="1947863" cy="2552700"/>
          </a:xfrm>
          <a:prstGeom prst="rect">
            <a:avLst/>
          </a:prstGeom>
          <a:noFill/>
          <a:ln w="9525">
            <a:noFill/>
          </a:ln>
          <a:effectLst>
            <a:outerShdw dist="127000" dir="19387806" algn="ctr" rotWithShape="0">
              <a:schemeClr val="bg1">
                <a:alpha val="50000"/>
              </a:schemeClr>
            </a:outerShdw>
          </a:effectLst>
        </p:spPr>
      </p:pic>
      <p:sp>
        <p:nvSpPr>
          <p:cNvPr id="6148" name="文本框 6147"/>
          <p:cNvSpPr txBox="1"/>
          <p:nvPr/>
        </p:nvSpPr>
        <p:spPr>
          <a:xfrm>
            <a:off x="4500563" y="4437063"/>
            <a:ext cx="3775075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2400" b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阜阳科技工程学校</a:t>
            </a:r>
            <a:endParaRPr lang="zh-CN" altLang="en-US" sz="2400" b="1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/>
            <a:r>
              <a:rPr lang="zh-CN" altLang="en-US" sz="2400" b="1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王丽</a:t>
            </a:r>
            <a:endParaRPr lang="zh-CN" altLang="en-US" sz="2400" b="1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/>
            <a:endParaRPr lang="zh-CN" altLang="en-US" sz="2400" b="1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endParaRPr lang="zh-CN" altLang="en-US" sz="2400" b="1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标题 15361"/>
          <p:cNvSpPr/>
          <p:nvPr>
            <p:ph type="title"/>
          </p:nvPr>
        </p:nvSpPr>
        <p:spPr>
          <a:xfrm>
            <a:off x="107950" y="188913"/>
            <a:ext cx="6842125" cy="639762"/>
          </a:xfrm>
          <a:ln/>
        </p:spPr>
        <p:txBody>
          <a:bodyPr anchor="ctr"/>
          <a:p>
            <a:r>
              <a:rPr lang="zh-CN" altLang="en-US" sz="3200" b="1" dirty="0">
                <a:solidFill>
                  <a:srgbClr val="0099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打造热气腾腾的咖啡海报  </a:t>
            </a:r>
            <a:endParaRPr lang="zh-CN" altLang="en-US" sz="3600" dirty="0"/>
          </a:p>
        </p:txBody>
      </p:sp>
      <p:pic>
        <p:nvPicPr>
          <p:cNvPr id="15363" name="内容占位符 15362" descr="6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197100" y="981075"/>
            <a:ext cx="3900488" cy="5616575"/>
          </a:xfrm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标题 16385"/>
          <p:cNvSpPr/>
          <p:nvPr>
            <p:ph type="title"/>
          </p:nvPr>
        </p:nvSpPr>
        <p:spPr>
          <a:xfrm>
            <a:off x="179388" y="117475"/>
            <a:ext cx="6842125" cy="638175"/>
          </a:xfrm>
          <a:ln/>
        </p:spPr>
        <p:txBody>
          <a:bodyPr anchor="ctr"/>
          <a:p>
            <a:r>
              <a:rPr lang="zh-CN" altLang="en-US" sz="3200" b="1" dirty="0">
                <a:solidFill>
                  <a:srgbClr val="0099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打造热气腾腾的咖啡海报  </a:t>
            </a:r>
            <a:endParaRPr lang="zh-CN" altLang="en-US" sz="3600" dirty="0"/>
          </a:p>
        </p:txBody>
      </p:sp>
      <p:pic>
        <p:nvPicPr>
          <p:cNvPr id="16387" name="内容占位符 16386" descr="7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197100" y="981075"/>
            <a:ext cx="4464050" cy="5711825"/>
          </a:xfrm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标题 17409"/>
          <p:cNvSpPr/>
          <p:nvPr>
            <p:ph type="title"/>
          </p:nvPr>
        </p:nvSpPr>
        <p:spPr>
          <a:xfrm>
            <a:off x="0" y="188913"/>
            <a:ext cx="6842125" cy="639762"/>
          </a:xfrm>
          <a:ln/>
        </p:spPr>
        <p:txBody>
          <a:bodyPr anchor="ctr"/>
          <a:p>
            <a:r>
              <a:rPr lang="zh-CN" altLang="en-US" sz="3200" b="1" dirty="0">
                <a:solidFill>
                  <a:srgbClr val="0099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打造热气腾腾的咖啡海报  </a:t>
            </a:r>
            <a:endParaRPr lang="zh-CN" altLang="en-US" sz="3600" dirty="0"/>
          </a:p>
        </p:txBody>
      </p:sp>
      <p:pic>
        <p:nvPicPr>
          <p:cNvPr id="17411" name="内容占位符 17410" descr="8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197100" y="909638"/>
            <a:ext cx="6134100" cy="5688012"/>
          </a:xfrm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标题 18433"/>
          <p:cNvSpPr/>
          <p:nvPr>
            <p:ph type="title"/>
          </p:nvPr>
        </p:nvSpPr>
        <p:spPr>
          <a:xfrm>
            <a:off x="107950" y="188913"/>
            <a:ext cx="6842125" cy="639762"/>
          </a:xfrm>
          <a:ln/>
        </p:spPr>
        <p:txBody>
          <a:bodyPr anchor="ctr"/>
          <a:p>
            <a:r>
              <a:rPr lang="zh-CN" altLang="en-US" sz="3200" b="1" dirty="0">
                <a:solidFill>
                  <a:srgbClr val="0099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打造热气腾腾的咖啡海报  </a:t>
            </a:r>
            <a:endParaRPr lang="zh-CN" altLang="en-US" sz="3600" dirty="0"/>
          </a:p>
        </p:txBody>
      </p:sp>
      <p:pic>
        <p:nvPicPr>
          <p:cNvPr id="18435" name="内容占位符 18434" descr="9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195513" y="909638"/>
            <a:ext cx="3673475" cy="5648325"/>
          </a:xfrm>
          <a:ln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标题 19457"/>
          <p:cNvSpPr/>
          <p:nvPr>
            <p:ph type="title"/>
          </p:nvPr>
        </p:nvSpPr>
        <p:spPr>
          <a:xfrm>
            <a:off x="34925" y="188913"/>
            <a:ext cx="6842125" cy="639762"/>
          </a:xfrm>
          <a:ln/>
        </p:spPr>
        <p:txBody>
          <a:bodyPr anchor="ctr"/>
          <a:p>
            <a:r>
              <a:rPr lang="zh-CN" altLang="en-US" sz="3200" b="1" dirty="0">
                <a:solidFill>
                  <a:srgbClr val="0099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打造热气腾腾的咖啡海报  </a:t>
            </a:r>
            <a:endParaRPr lang="zh-CN" altLang="en-US" sz="3600" dirty="0"/>
          </a:p>
        </p:txBody>
      </p:sp>
      <p:pic>
        <p:nvPicPr>
          <p:cNvPr id="19459" name="内容占位符 19458" descr="10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124075" y="909638"/>
            <a:ext cx="4803775" cy="5688012"/>
          </a:xfrm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标题 20481"/>
          <p:cNvSpPr/>
          <p:nvPr>
            <p:ph type="title"/>
          </p:nvPr>
        </p:nvSpPr>
        <p:spPr>
          <a:xfrm>
            <a:off x="34925" y="117475"/>
            <a:ext cx="6842125" cy="638175"/>
          </a:xfrm>
          <a:ln/>
        </p:spPr>
        <p:txBody>
          <a:bodyPr anchor="ctr"/>
          <a:p>
            <a:r>
              <a:rPr lang="zh-CN" altLang="en-US" sz="3200" b="1" dirty="0">
                <a:solidFill>
                  <a:srgbClr val="0099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打造热气腾腾的咖啡海报  </a:t>
            </a:r>
            <a:endParaRPr lang="zh-CN" altLang="en-US" sz="3600" dirty="0"/>
          </a:p>
        </p:txBody>
      </p:sp>
      <p:pic>
        <p:nvPicPr>
          <p:cNvPr id="20483" name="内容占位符 20482" descr="11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268538" y="909638"/>
            <a:ext cx="6521450" cy="5616575"/>
          </a:xfrm>
          <a:ln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标题 21505"/>
          <p:cNvSpPr/>
          <p:nvPr>
            <p:ph type="title"/>
          </p:nvPr>
        </p:nvSpPr>
        <p:spPr>
          <a:xfrm>
            <a:off x="107950" y="117475"/>
            <a:ext cx="6842125" cy="638175"/>
          </a:xfrm>
          <a:ln/>
        </p:spPr>
        <p:txBody>
          <a:bodyPr anchor="ctr"/>
          <a:p>
            <a:r>
              <a:rPr lang="zh-CN" altLang="en-US" sz="3200" b="1" dirty="0">
                <a:solidFill>
                  <a:srgbClr val="0099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打造热气腾腾的咖啡海报  </a:t>
            </a:r>
            <a:endParaRPr lang="zh-CN" altLang="en-US" sz="3600" dirty="0"/>
          </a:p>
        </p:txBody>
      </p:sp>
      <p:pic>
        <p:nvPicPr>
          <p:cNvPr id="21507" name="内容占位符 21506" descr="12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124075" y="909638"/>
            <a:ext cx="4105275" cy="5722937"/>
          </a:xfrm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标题 22529"/>
          <p:cNvSpPr/>
          <p:nvPr>
            <p:ph type="title"/>
          </p:nvPr>
        </p:nvSpPr>
        <p:spPr>
          <a:xfrm>
            <a:off x="107950" y="188913"/>
            <a:ext cx="6842125" cy="639762"/>
          </a:xfrm>
          <a:ln/>
        </p:spPr>
        <p:txBody>
          <a:bodyPr anchor="ctr"/>
          <a:p>
            <a:r>
              <a:rPr lang="zh-CN" altLang="en-US" sz="3200" b="1" dirty="0">
                <a:solidFill>
                  <a:srgbClr val="0099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打造热气腾腾的咖啡海报  </a:t>
            </a:r>
            <a:endParaRPr lang="zh-CN" altLang="en-US" sz="3600" dirty="0"/>
          </a:p>
        </p:txBody>
      </p:sp>
      <p:pic>
        <p:nvPicPr>
          <p:cNvPr id="22531" name="内容占位符 22530" descr="1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28675" y="1628775"/>
            <a:ext cx="7550150" cy="3240088"/>
          </a:xfrm>
          <a:ln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标题 23553"/>
          <p:cNvSpPr/>
          <p:nvPr>
            <p:ph type="title"/>
          </p:nvPr>
        </p:nvSpPr>
        <p:spPr>
          <a:xfrm>
            <a:off x="107950" y="117475"/>
            <a:ext cx="6842125" cy="638175"/>
          </a:xfrm>
          <a:ln/>
        </p:spPr>
        <p:txBody>
          <a:bodyPr anchor="ctr"/>
          <a:p>
            <a:r>
              <a:rPr lang="zh-CN" altLang="en-US" sz="3200" b="1" dirty="0">
                <a:solidFill>
                  <a:srgbClr val="0099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打造热气腾腾的咖啡海报  </a:t>
            </a:r>
            <a:endParaRPr lang="zh-CN" altLang="en-US" sz="3600" dirty="0"/>
          </a:p>
        </p:txBody>
      </p:sp>
      <p:pic>
        <p:nvPicPr>
          <p:cNvPr id="23555" name="内容占位符 23554" descr="1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268538" y="981075"/>
            <a:ext cx="4176712" cy="5711825"/>
          </a:xfrm>
          <a:ln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标题 24577"/>
          <p:cNvSpPr/>
          <p:nvPr>
            <p:ph type="title"/>
          </p:nvPr>
        </p:nvSpPr>
        <p:spPr>
          <a:xfrm>
            <a:off x="539750" y="404813"/>
            <a:ext cx="6840538" cy="639762"/>
          </a:xfrm>
          <a:ln/>
        </p:spPr>
        <p:txBody>
          <a:bodyPr anchor="ctr"/>
          <a:p>
            <a:r>
              <a:rPr lang="zh-CN" altLang="en-US" sz="3600" dirty="0"/>
              <a:t>分组完成任务</a:t>
            </a:r>
            <a:endParaRPr lang="zh-CN" altLang="en-US" sz="3600" dirty="0"/>
          </a:p>
        </p:txBody>
      </p:sp>
      <p:sp>
        <p:nvSpPr>
          <p:cNvPr id="24579" name="文本占位符 24578"/>
          <p:cNvSpPr/>
          <p:nvPr>
            <p:ph type="body" idx="1"/>
          </p:nvPr>
        </p:nvSpPr>
        <p:spPr>
          <a:xfrm>
            <a:off x="396875" y="1989138"/>
            <a:ext cx="8229600" cy="4525962"/>
          </a:xfrm>
          <a:ln/>
        </p:spPr>
        <p:txBody>
          <a:bodyPr/>
          <a:p>
            <a:r>
              <a:rPr lang="zh-CN" altLang="en-US" dirty="0"/>
              <a:t>各组分配好每个学生的任务，并进行任务的整合。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文本框 7169"/>
          <p:cNvSpPr txBox="1"/>
          <p:nvPr/>
        </p:nvSpPr>
        <p:spPr>
          <a:xfrm>
            <a:off x="1189038" y="1125538"/>
            <a:ext cx="3959225" cy="517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dirty="0">
                <a:solidFill>
                  <a:srgbClr val="9966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创设情境   提出任务</a:t>
            </a:r>
            <a:endParaRPr lang="zh-CN" altLang="en-US" sz="2800" dirty="0">
              <a:solidFill>
                <a:srgbClr val="996633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171" name="文本框 7170"/>
          <p:cNvSpPr txBox="1"/>
          <p:nvPr/>
        </p:nvSpPr>
        <p:spPr>
          <a:xfrm>
            <a:off x="1592263" y="2333625"/>
            <a:ext cx="6437312" cy="26511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>
                <a:latin typeface="Arial" panose="020B0604020202020204" pitchFamily="34" charset="0"/>
              </a:rPr>
              <a:t>提问：</a:t>
            </a:r>
            <a:endParaRPr lang="zh-CN" altLang="en-US" sz="2800">
              <a:latin typeface="Arial" panose="020B0604020202020204" pitchFamily="34" charset="0"/>
            </a:endParaRPr>
          </a:p>
          <a:p>
            <a:r>
              <a:rPr lang="zh-CN" altLang="en-US" sz="2800">
                <a:latin typeface="Arial" panose="020B0604020202020204" pitchFamily="34" charset="0"/>
              </a:rPr>
              <a:t>上节课我们学习制作了一款公益海报，我们都是从哪些方面进行制作的？</a:t>
            </a:r>
            <a:endParaRPr lang="zh-CN" altLang="en-US" sz="2800">
              <a:latin typeface="Arial" panose="020B0604020202020204" pitchFamily="34" charset="0"/>
            </a:endParaRPr>
          </a:p>
          <a:p>
            <a:endParaRPr lang="zh-CN" altLang="en-US" sz="2800">
              <a:latin typeface="Arial" panose="020B0604020202020204" pitchFamily="34" charset="0"/>
            </a:endParaRPr>
          </a:p>
          <a:p>
            <a:r>
              <a:rPr lang="zh-CN" altLang="en-US" sz="2800">
                <a:latin typeface="Arial" panose="020B0604020202020204" pitchFamily="34" charset="0"/>
              </a:rPr>
              <a:t>我们今天的任务就是使用</a:t>
            </a:r>
            <a:r>
              <a:rPr lang="en-US" altLang="zh-CN" sz="2800">
                <a:latin typeface="Arial" panose="020B0604020202020204" pitchFamily="34" charset="0"/>
              </a:rPr>
              <a:t>PS</a:t>
            </a:r>
            <a:r>
              <a:rPr lang="zh-CN" altLang="en-US" sz="2800">
                <a:latin typeface="Arial" panose="020B0604020202020204" pitchFamily="34" charset="0"/>
              </a:rPr>
              <a:t>制作一款热气腾腾的咖啡海报。</a:t>
            </a:r>
            <a:endParaRPr lang="zh-CN" altLang="en-US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标题 25601"/>
          <p:cNvSpPr/>
          <p:nvPr>
            <p:ph type="title"/>
          </p:nvPr>
        </p:nvSpPr>
        <p:spPr>
          <a:xfrm>
            <a:off x="684213" y="188913"/>
            <a:ext cx="6840537" cy="639762"/>
          </a:xfrm>
          <a:ln/>
        </p:spPr>
        <p:txBody>
          <a:bodyPr anchor="ctr"/>
          <a:p>
            <a:r>
              <a:rPr lang="zh-CN" altLang="en-US" sz="3600" dirty="0"/>
              <a:t>展示作品 交流经验</a:t>
            </a:r>
            <a:endParaRPr lang="zh-CN" altLang="en-US" sz="3600" dirty="0"/>
          </a:p>
        </p:txBody>
      </p:sp>
      <p:sp>
        <p:nvSpPr>
          <p:cNvPr id="25603" name="文本占位符 25602"/>
          <p:cNvSpPr/>
          <p:nvPr>
            <p:ph type="body" idx="1"/>
          </p:nvPr>
        </p:nvSpPr>
        <p:spPr>
          <a:ln/>
        </p:spPr>
        <p:txBody>
          <a:bodyPr/>
          <a:p>
            <a:r>
              <a:rPr lang="zh-CN" altLang="en-US" dirty="0"/>
              <a:t>每组派出一名学生展示本组的作品，其他同学对作品进行评价。</a:t>
            </a:r>
            <a:endParaRPr lang="zh-CN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标题 26625"/>
          <p:cNvSpPr/>
          <p:nvPr>
            <p:ph type="title"/>
          </p:nvPr>
        </p:nvSpPr>
        <p:spPr>
          <a:xfrm>
            <a:off x="323850" y="476250"/>
            <a:ext cx="6840538" cy="504825"/>
          </a:xfrm>
          <a:ln/>
        </p:spPr>
        <p:txBody>
          <a:bodyPr anchor="ctr"/>
          <a:p>
            <a:r>
              <a:rPr lang="zh-CN" altLang="en-US" sz="3600" dirty="0"/>
              <a:t>张扬个性  能力提升</a:t>
            </a:r>
            <a:endParaRPr lang="zh-CN" altLang="en-US" sz="3600" dirty="0"/>
          </a:p>
        </p:txBody>
      </p:sp>
      <p:sp>
        <p:nvSpPr>
          <p:cNvPr id="26627" name="文本占位符 26626"/>
          <p:cNvSpPr/>
          <p:nvPr>
            <p:ph type="body" idx="1"/>
          </p:nvPr>
        </p:nvSpPr>
        <p:spPr>
          <a:ln/>
        </p:spPr>
        <p:txBody>
          <a:bodyPr/>
          <a:p>
            <a:r>
              <a:rPr lang="zh-CN" altLang="en-US" dirty="0"/>
              <a:t>提出问题：</a:t>
            </a:r>
            <a:endParaRPr lang="zh-CN" altLang="en-US" dirty="0"/>
          </a:p>
          <a:p>
            <a:r>
              <a:rPr lang="zh-CN" altLang="en-US" dirty="0"/>
              <a:t>同样的咖啡海报素材，你会如何去设计</a:t>
            </a:r>
            <a:endParaRPr lang="zh-CN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标题 27649"/>
          <p:cNvSpPr/>
          <p:nvPr>
            <p:ph type="title"/>
          </p:nvPr>
        </p:nvSpPr>
        <p:spPr>
          <a:xfrm>
            <a:off x="468313" y="260350"/>
            <a:ext cx="6840537" cy="639763"/>
          </a:xfrm>
          <a:ln/>
        </p:spPr>
        <p:txBody>
          <a:bodyPr anchor="ctr"/>
          <a:p>
            <a:r>
              <a:rPr lang="zh-CN" altLang="en-US" sz="3600" dirty="0"/>
              <a:t>课堂小结  指导激励</a:t>
            </a:r>
            <a:endParaRPr lang="zh-CN" altLang="en-US" sz="3600" dirty="0"/>
          </a:p>
        </p:txBody>
      </p:sp>
      <p:sp>
        <p:nvSpPr>
          <p:cNvPr id="27651" name="文本占位符 27650"/>
          <p:cNvSpPr/>
          <p:nvPr>
            <p:ph type="body" idx="1"/>
          </p:nvPr>
        </p:nvSpPr>
        <p:spPr>
          <a:xfrm>
            <a:off x="457200" y="1600200"/>
            <a:ext cx="8229600" cy="2693988"/>
          </a:xfrm>
          <a:ln/>
        </p:spPr>
        <p:txBody>
          <a:bodyPr/>
          <a:p>
            <a:r>
              <a:rPr lang="zh-CN" altLang="en-US"/>
              <a:t>对于学生在操作中出现的问题，进行纠正，并对知识点进行经验性的总结。</a:t>
            </a:r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8674" name="图片 28673" descr="7595135_140223355179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117475"/>
            <a:ext cx="8640763" cy="654685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808080"/>
            </a:outerShdw>
          </a:effectLst>
        </p:spPr>
      </p:pic>
      <p:sp>
        <p:nvSpPr>
          <p:cNvPr id="28675" name="矩形 28674" descr="earth2"/>
          <p:cNvSpPr/>
          <p:nvPr/>
        </p:nvSpPr>
        <p:spPr>
          <a:xfrm>
            <a:off x="1189038" y="477838"/>
            <a:ext cx="2232025" cy="639762"/>
          </a:xfrm>
          <a:prstGeom prst="rect">
            <a:avLst/>
          </a:prstGeom>
          <a:blipFill rotWithShape="0">
            <a:blip r:embed="rId2"/>
          </a:blipFill>
          <a:ln w="9525">
            <a:noFill/>
          </a:ln>
        </p:spPr>
        <p:txBody>
          <a:bodyPr vert="horz" wrap="square" lIns="90170" tIns="46990" rIns="90170" bIns="46990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000" u="none" kern="1200" baseline="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sz="3600" dirty="0"/>
              <a:t>布置作业</a:t>
            </a:r>
            <a:endParaRPr lang="zh-CN" altLang="en-US" sz="3600" dirty="0"/>
          </a:p>
        </p:txBody>
      </p:sp>
      <p:sp>
        <p:nvSpPr>
          <p:cNvPr id="28676" name="矩形 28675" descr="earth2"/>
          <p:cNvSpPr/>
          <p:nvPr/>
        </p:nvSpPr>
        <p:spPr>
          <a:xfrm>
            <a:off x="5508625" y="476250"/>
            <a:ext cx="2232025" cy="639763"/>
          </a:xfrm>
          <a:prstGeom prst="rect">
            <a:avLst/>
          </a:prstGeom>
          <a:blipFill rotWithShape="0">
            <a:blip r:embed="rId2"/>
          </a:blipFill>
          <a:ln w="9525">
            <a:noFill/>
          </a:ln>
        </p:spPr>
        <p:txBody>
          <a:bodyPr vert="horz" wrap="square" lIns="90170" tIns="46990" rIns="90170" bIns="46990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000" u="none" kern="1200" baseline="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sz="3600"/>
              <a:t>教学反思</a:t>
            </a:r>
            <a:endParaRPr lang="zh-CN" altLang="en-US"/>
          </a:p>
        </p:txBody>
      </p:sp>
      <p:sp>
        <p:nvSpPr>
          <p:cNvPr id="28677" name="文本框 28676"/>
          <p:cNvSpPr txBox="1"/>
          <p:nvPr/>
        </p:nvSpPr>
        <p:spPr>
          <a:xfrm>
            <a:off x="901700" y="1774825"/>
            <a:ext cx="2952750" cy="30162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>
                <a:latin typeface="Arial" panose="020B0604020202020204" pitchFamily="34" charset="0"/>
              </a:rPr>
              <a:t>根据我们刚才提出的设计方案，做出自己的咖啡海报，我们将评选出最佳创意奖。</a:t>
            </a:r>
            <a:endParaRPr lang="zh-CN" altLang="en-US" sz="3200">
              <a:latin typeface="Arial" panose="020B0604020202020204" pitchFamily="34" charset="0"/>
            </a:endParaRPr>
          </a:p>
        </p:txBody>
      </p:sp>
      <p:sp>
        <p:nvSpPr>
          <p:cNvPr id="28678" name="文本框 28677"/>
          <p:cNvSpPr txBox="1"/>
          <p:nvPr/>
        </p:nvSpPr>
        <p:spPr>
          <a:xfrm>
            <a:off x="5508625" y="1989138"/>
            <a:ext cx="2952750" cy="25304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p>
            <a:r>
              <a:rPr lang="zh-CN" altLang="en-US" sz="3200" dirty="0">
                <a:latin typeface="Arial" panose="020B0604020202020204" pitchFamily="34" charset="0"/>
              </a:rPr>
              <a:t>1、优点</a:t>
            </a:r>
            <a:endParaRPr lang="zh-CN" altLang="en-US" sz="3200" dirty="0">
              <a:latin typeface="Arial" panose="020B0604020202020204" pitchFamily="34" charset="0"/>
            </a:endParaRPr>
          </a:p>
          <a:p>
            <a:endParaRPr lang="zh-CN" altLang="en-US" sz="3200" dirty="0">
              <a:latin typeface="Arial" panose="020B0604020202020204" pitchFamily="34" charset="0"/>
            </a:endParaRPr>
          </a:p>
          <a:p>
            <a:r>
              <a:rPr lang="zh-CN" altLang="en-US" sz="3200" dirty="0">
                <a:latin typeface="Arial" panose="020B0604020202020204" pitchFamily="34" charset="0"/>
              </a:rPr>
              <a:t>2、亮点</a:t>
            </a:r>
            <a:endParaRPr lang="zh-CN" altLang="en-US" sz="3200" dirty="0">
              <a:latin typeface="Arial" panose="020B0604020202020204" pitchFamily="34" charset="0"/>
            </a:endParaRPr>
          </a:p>
          <a:p>
            <a:endParaRPr lang="zh-CN" altLang="en-US" sz="3200" dirty="0">
              <a:latin typeface="Arial" panose="020B0604020202020204" pitchFamily="34" charset="0"/>
            </a:endParaRPr>
          </a:p>
          <a:p>
            <a:r>
              <a:rPr lang="zh-CN" altLang="en-US" sz="3200" dirty="0">
                <a:latin typeface="Arial" panose="020B0604020202020204" pitchFamily="34" charset="0"/>
              </a:rPr>
              <a:t>3、不足</a:t>
            </a:r>
            <a:endParaRPr lang="zh-CN" altLang="en-US" sz="3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图片 819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29125" y="620713"/>
            <a:ext cx="4321175" cy="5749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矩形 8194"/>
          <p:cNvSpPr/>
          <p:nvPr/>
        </p:nvSpPr>
        <p:spPr>
          <a:xfrm>
            <a:off x="-36512" y="836613"/>
            <a:ext cx="6842125" cy="6397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1" u="none" kern="1200" baseline="0">
                <a:solidFill>
                  <a:schemeClr val="tx2"/>
                </a:solidFill>
                <a:latin typeface="Times New Roman" panose="02020603050405020304" pitchFamily="2" charset="0"/>
                <a:ea typeface="华文行楷" pitchFamily="2" charset="-122"/>
              </a:defRPr>
            </a:lvl1pPr>
          </a:lstStyle>
          <a:p>
            <a:pPr lvl="0"/>
            <a:r>
              <a:rPr lang="zh-CN" altLang="en-US" sz="3200" dirty="0">
                <a:solidFill>
                  <a:srgbClr val="0099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打造热气腾腾的咖啡海报  </a:t>
            </a:r>
            <a:endParaRPr lang="zh-CN" altLang="en-US" sz="3200" dirty="0">
              <a:solidFill>
                <a:srgbClr val="009900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8196" name="文本框 8195"/>
          <p:cNvSpPr txBox="1"/>
          <p:nvPr/>
        </p:nvSpPr>
        <p:spPr>
          <a:xfrm>
            <a:off x="2098675" y="1846263"/>
            <a:ext cx="457200" cy="374332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endParaRPr>
              <a:latin typeface="Arial" panose="020B0604020202020204" pitchFamily="34" charset="0"/>
            </a:endParaRPr>
          </a:p>
        </p:txBody>
      </p:sp>
      <p:sp>
        <p:nvSpPr>
          <p:cNvPr id="8197" name="文本框 8196"/>
          <p:cNvSpPr txBox="1"/>
          <p:nvPr/>
        </p:nvSpPr>
        <p:spPr>
          <a:xfrm>
            <a:off x="1882775" y="2287588"/>
            <a:ext cx="457200" cy="1573212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endParaRPr>
              <a:latin typeface="Arial" panose="020B0604020202020204" pitchFamily="34" charset="0"/>
            </a:endParaRPr>
          </a:p>
        </p:txBody>
      </p:sp>
      <p:sp>
        <p:nvSpPr>
          <p:cNvPr id="8198" name="文本框 8197"/>
          <p:cNvSpPr txBox="1"/>
          <p:nvPr/>
        </p:nvSpPr>
        <p:spPr>
          <a:xfrm>
            <a:off x="1487488" y="1773238"/>
            <a:ext cx="609600" cy="3816350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p>
            <a:r>
              <a:rPr lang="zh-CN" altLang="en-US" sz="2800" dirty="0">
                <a:latin typeface="Arial" panose="020B0604020202020204" pitchFamily="34" charset="0"/>
              </a:rPr>
              <a:t>合作交流  展示案例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文本框 9217"/>
          <p:cNvSpPr txBox="1"/>
          <p:nvPr/>
        </p:nvSpPr>
        <p:spPr>
          <a:xfrm>
            <a:off x="2268538" y="2492375"/>
            <a:ext cx="6480175" cy="304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背景：咖啡豆： （                                        ）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9219" name="图片 9218"/>
          <p:cNvPicPr/>
          <p:nvPr/>
        </p:nvPicPr>
        <p:blipFill>
          <a:blip r:embed="rId1"/>
          <a:stretch>
            <a:fillRect/>
          </a:stretch>
        </p:blipFill>
        <p:spPr>
          <a:xfrm>
            <a:off x="4211638" y="4149725"/>
            <a:ext cx="295275" cy="771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文本框 9219"/>
          <p:cNvSpPr txBox="1"/>
          <p:nvPr/>
        </p:nvSpPr>
        <p:spPr>
          <a:xfrm>
            <a:off x="2339975" y="3213100"/>
            <a:ext cx="6480175" cy="1158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endParaRPr lang="zh-CN" altLang="en-US" sz="14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indent="266700"/>
            <a:endParaRPr lang="zh-CN" altLang="en-US" sz="14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indent="266700"/>
            <a:endParaRPr lang="zh-CN" altLang="en-US" sz="14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indent="266700"/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     热气：（                                           ）</a:t>
            </a:r>
            <a:endParaRPr lang="zh-CN" altLang="en-US" sz="14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indent="266700"/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9221" name="图片 9220"/>
          <p:cNvPicPr/>
          <p:nvPr/>
        </p:nvPicPr>
        <p:blipFill>
          <a:blip r:embed="rId2"/>
          <a:stretch>
            <a:fillRect/>
          </a:stretch>
        </p:blipFill>
        <p:spPr>
          <a:xfrm>
            <a:off x="3133725" y="3646488"/>
            <a:ext cx="287338" cy="804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文本框 9221"/>
          <p:cNvSpPr txBox="1"/>
          <p:nvPr/>
        </p:nvSpPr>
        <p:spPr>
          <a:xfrm>
            <a:off x="2339975" y="3933825"/>
            <a:ext cx="6767513" cy="1584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endParaRPr lang="zh-CN" altLang="en-US" sz="14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indent="266700"/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图像：                （杯子）：</a:t>
            </a:r>
            <a:r>
              <a:rPr lang="zh-CN" altLang="en-US" sz="1400" b="1" dirty="0">
                <a:latin typeface="Times New Roman" panose="02020603050405020304" pitchFamily="2" charset="0"/>
                <a:cs typeface="Times New Roman" panose="02020603050405020304" pitchFamily="2" charset="0"/>
                <a:sym typeface="Times New Roman" panose="02020603050405020304" pitchFamily="2" charset="0"/>
              </a:rPr>
              <a:t>(</a:t>
            </a:r>
            <a:r>
              <a:rPr lang="zh-CN" altLang="en-US" sz="1400" b="1" dirty="0">
                <a:latin typeface="Times New Roman" panose="02020603050405020304" pitchFamily="2" charset="0"/>
                <a:sym typeface="Times New Roman" panose="02020603050405020304" pitchFamily="2" charset="0"/>
              </a:rPr>
              <a:t>                                                          </a:t>
            </a:r>
            <a:r>
              <a:rPr lang="zh-CN" altLang="en-US" sz="1400" b="1" dirty="0">
                <a:latin typeface="Times New Roman" panose="02020603050405020304" pitchFamily="2" charset="0"/>
                <a:cs typeface="Times New Roman" panose="02020603050405020304" pitchFamily="2" charset="0"/>
                <a:sym typeface="Times New Roman" panose="02020603050405020304" pitchFamily="2" charset="0"/>
              </a:rPr>
              <a:t>)</a:t>
            </a:r>
            <a:endParaRPr lang="zh-CN" altLang="en-US" sz="14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indent="266700"/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      咖啡杯</a:t>
            </a:r>
            <a:endParaRPr lang="zh-CN" altLang="en-US" sz="14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indent="266700"/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                 （倒影）：</a:t>
            </a:r>
            <a:r>
              <a:rPr lang="zh-CN" altLang="en-US" sz="1400" b="1" dirty="0">
                <a:latin typeface="Times New Roman" panose="02020603050405020304" pitchFamily="2" charset="0"/>
                <a:cs typeface="Times New Roman" panose="02020603050405020304" pitchFamily="2" charset="0"/>
                <a:sym typeface="Times New Roman" panose="02020603050405020304" pitchFamily="2" charset="0"/>
              </a:rPr>
              <a:t>(</a:t>
            </a:r>
            <a:r>
              <a:rPr lang="zh-CN" altLang="en-US" sz="1400" b="1" dirty="0">
                <a:latin typeface="Times New Roman" panose="02020603050405020304" pitchFamily="2" charset="0"/>
                <a:sym typeface="Times New Roman" panose="02020603050405020304" pitchFamily="2" charset="0"/>
              </a:rPr>
              <a:t>                                                         </a:t>
            </a:r>
            <a:r>
              <a:rPr lang="zh-CN" altLang="en-US" sz="1400" b="1" dirty="0">
                <a:latin typeface="Times New Roman" panose="02020603050405020304" pitchFamily="2" charset="0"/>
                <a:cs typeface="Times New Roman" panose="02020603050405020304" pitchFamily="2" charset="0"/>
                <a:sym typeface="Times New Roman" panose="02020603050405020304" pitchFamily="2" charset="0"/>
              </a:rPr>
              <a:t>)</a:t>
            </a:r>
            <a:endParaRPr lang="zh-CN" altLang="en-US" sz="14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indent="266700"/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</a:t>
            </a:r>
            <a:endParaRPr lang="zh-CN" altLang="en-US" sz="14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indent="266700"/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文字：  Coffee life:(</a:t>
            </a:r>
            <a:r>
              <a:rPr lang="zh-CN" altLang="en-US" sz="1400" b="1" dirty="0">
                <a:solidFill>
                  <a:srgbClr val="0066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      </a:t>
            </a: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)                    </a:t>
            </a:r>
            <a:endParaRPr lang="zh-CN" altLang="en-US" sz="14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indent="266700"/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                       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23" name="矩形 9222"/>
          <p:cNvSpPr/>
          <p:nvPr/>
        </p:nvSpPr>
        <p:spPr>
          <a:xfrm>
            <a:off x="-36512" y="765175"/>
            <a:ext cx="6842125" cy="6397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1" u="none" kern="1200" baseline="0">
                <a:solidFill>
                  <a:schemeClr val="tx2"/>
                </a:solidFill>
                <a:latin typeface="Times New Roman" panose="02020603050405020304" pitchFamily="2" charset="0"/>
                <a:ea typeface="华文行楷" pitchFamily="2" charset="-122"/>
              </a:defRPr>
            </a:lvl1pPr>
          </a:lstStyle>
          <a:p>
            <a:pPr lvl="0"/>
            <a:r>
              <a:rPr lang="zh-CN" altLang="en-US" sz="3200" dirty="0">
                <a:solidFill>
                  <a:srgbClr val="0099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打造热气腾腾的咖啡海报  </a:t>
            </a:r>
            <a:endParaRPr lang="zh-CN" altLang="en-US" sz="3200" dirty="0">
              <a:solidFill>
                <a:srgbClr val="009900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9224" name="文本框 9223"/>
          <p:cNvSpPr txBox="1"/>
          <p:nvPr/>
        </p:nvSpPr>
        <p:spPr>
          <a:xfrm>
            <a:off x="4284663" y="2420938"/>
            <a:ext cx="3273425" cy="3667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dirty="0">
                <a:solidFill>
                  <a:srgbClr val="006600"/>
                </a:solidFill>
                <a:latin typeface="Arial" panose="020B0604020202020204" pitchFamily="34" charset="0"/>
              </a:rPr>
              <a:t>调整位置，利用蒙版调出效果</a:t>
            </a:r>
            <a:endParaRPr lang="zh-CN" altLang="en-US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9225" name="文本框 9224"/>
          <p:cNvSpPr txBox="1"/>
          <p:nvPr/>
        </p:nvSpPr>
        <p:spPr>
          <a:xfrm>
            <a:off x="4213225" y="3357563"/>
            <a:ext cx="424815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p>
            <a:r>
              <a:rPr lang="zh-CN" altLang="en-US" dirty="0">
                <a:solidFill>
                  <a:srgbClr val="006600"/>
                </a:solidFill>
                <a:latin typeface="Arial" panose="020B0604020202020204" pitchFamily="34" charset="0"/>
              </a:rPr>
              <a:t>输入文字、栅格化、动感模糊、波浪</a:t>
            </a:r>
            <a:endParaRPr lang="zh-CN" altLang="en-US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9226" name="文本框 9225"/>
          <p:cNvSpPr txBox="1"/>
          <p:nvPr/>
        </p:nvSpPr>
        <p:spPr>
          <a:xfrm>
            <a:off x="5508625" y="4076700"/>
            <a:ext cx="3273425" cy="3667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p>
            <a:r>
              <a:rPr lang="zh-CN" altLang="en-US" dirty="0">
                <a:solidFill>
                  <a:srgbClr val="006600"/>
                </a:solidFill>
                <a:latin typeface="Arial" panose="020B0604020202020204" pitchFamily="34" charset="0"/>
              </a:rPr>
              <a:t>复制图层，擦除部分</a:t>
            </a:r>
            <a:endParaRPr lang="zh-CN" altLang="en-US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9227" name="文本框 9226"/>
          <p:cNvSpPr txBox="1"/>
          <p:nvPr/>
        </p:nvSpPr>
        <p:spPr>
          <a:xfrm>
            <a:off x="5437188" y="4581525"/>
            <a:ext cx="3273425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p>
            <a:r>
              <a:rPr lang="zh-CN" altLang="en-US" dirty="0">
                <a:solidFill>
                  <a:srgbClr val="006600"/>
                </a:solidFill>
                <a:latin typeface="Arial" panose="020B0604020202020204" pitchFamily="34" charset="0"/>
              </a:rPr>
              <a:t>新建图层，调整不透明度</a:t>
            </a:r>
            <a:endParaRPr lang="zh-CN" altLang="en-US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9228" name="文本框 9227"/>
          <p:cNvSpPr txBox="1"/>
          <p:nvPr/>
        </p:nvSpPr>
        <p:spPr>
          <a:xfrm>
            <a:off x="4500563" y="5013325"/>
            <a:ext cx="17272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p>
            <a:r>
              <a:rPr lang="zh-CN" altLang="en-US" dirty="0">
                <a:solidFill>
                  <a:srgbClr val="006600"/>
                </a:solidFill>
                <a:latin typeface="Arial" panose="020B0604020202020204" pitchFamily="34" charset="0"/>
              </a:rPr>
              <a:t>添加投影</a:t>
            </a:r>
            <a:endParaRPr lang="zh-CN" altLang="en-US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9229" name="文本框 9228"/>
          <p:cNvSpPr txBox="1"/>
          <p:nvPr/>
        </p:nvSpPr>
        <p:spPr>
          <a:xfrm>
            <a:off x="1320800" y="1974850"/>
            <a:ext cx="731838" cy="3830638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r>
              <a:rPr lang="zh-CN" altLang="en-US" sz="3600" b="1" dirty="0">
                <a:latin typeface="Arial" panose="020B0604020202020204" pitchFamily="34" charset="0"/>
                <a:ea typeface="华文行楷" pitchFamily="2" charset="-122"/>
              </a:rPr>
              <a:t>制作流程</a:t>
            </a:r>
            <a:endParaRPr lang="zh-CN" altLang="en-US" sz="3600" b="1" dirty="0">
              <a:latin typeface="Arial" panose="020B0604020202020204" pitchFamily="34" charset="0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bldLvl="0"/>
      <p:bldP spid="9225" grpId="0" bldLvl="0"/>
      <p:bldP spid="9226" grpId="0" bldLvl="0"/>
      <p:bldP spid="9227" grpId="0" bldLvl="0"/>
      <p:bldP spid="9228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标题 10241"/>
          <p:cNvSpPr/>
          <p:nvPr>
            <p:ph type="title"/>
          </p:nvPr>
        </p:nvSpPr>
        <p:spPr>
          <a:xfrm>
            <a:off x="0" y="44450"/>
            <a:ext cx="6842125" cy="639763"/>
          </a:xfrm>
          <a:ln/>
        </p:spPr>
        <p:txBody>
          <a:bodyPr anchor="ctr"/>
          <a:p>
            <a:r>
              <a:rPr lang="zh-CN" altLang="en-US" sz="3200" b="1" dirty="0">
                <a:solidFill>
                  <a:srgbClr val="0099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打造热气腾腾的咖啡海报  </a:t>
            </a:r>
            <a:endParaRPr lang="zh-CN" altLang="en-US" sz="3200" b="1" dirty="0">
              <a:solidFill>
                <a:srgbClr val="009900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pic>
        <p:nvPicPr>
          <p:cNvPr id="10243" name="内容占位符 10242" descr="1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555875" y="836613"/>
            <a:ext cx="4321175" cy="5749925"/>
          </a:xfrm>
          <a:ln/>
        </p:spPr>
      </p:pic>
      <p:sp>
        <p:nvSpPr>
          <p:cNvPr id="10244" name="文本框 10243"/>
          <p:cNvSpPr txBox="1"/>
          <p:nvPr/>
        </p:nvSpPr>
        <p:spPr>
          <a:xfrm>
            <a:off x="766763" y="1628775"/>
            <a:ext cx="609600" cy="4002088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</a:rPr>
              <a:t>整个制作流程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标题 11265"/>
          <p:cNvSpPr/>
          <p:nvPr>
            <p:ph type="title"/>
          </p:nvPr>
        </p:nvSpPr>
        <p:spPr>
          <a:xfrm>
            <a:off x="-34925" y="117475"/>
            <a:ext cx="6840538" cy="638175"/>
          </a:xfrm>
          <a:ln/>
        </p:spPr>
        <p:txBody>
          <a:bodyPr anchor="ctr"/>
          <a:p>
            <a:r>
              <a:rPr lang="zh-CN" altLang="en-US" sz="3200" b="1" dirty="0">
                <a:solidFill>
                  <a:srgbClr val="0099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打造热气腾腾的咖啡海报  </a:t>
            </a:r>
            <a:endParaRPr lang="zh-CN" altLang="en-US" sz="3600" dirty="0"/>
          </a:p>
        </p:txBody>
      </p:sp>
      <p:pic>
        <p:nvPicPr>
          <p:cNvPr id="11267" name="内容占位符 11266" descr="2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268538" y="836613"/>
            <a:ext cx="4103687" cy="5908675"/>
          </a:xfrm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标题 12289"/>
          <p:cNvSpPr/>
          <p:nvPr>
            <p:ph type="title"/>
          </p:nvPr>
        </p:nvSpPr>
        <p:spPr>
          <a:xfrm>
            <a:off x="34925" y="188913"/>
            <a:ext cx="6842125" cy="639762"/>
          </a:xfrm>
          <a:ln/>
        </p:spPr>
        <p:txBody>
          <a:bodyPr anchor="ctr"/>
          <a:p>
            <a:r>
              <a:rPr lang="zh-CN" altLang="en-US" sz="3200" b="1" dirty="0">
                <a:solidFill>
                  <a:srgbClr val="0099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打造热气腾腾的咖啡海报  </a:t>
            </a:r>
            <a:endParaRPr lang="zh-CN" altLang="en-US" sz="3600" dirty="0"/>
          </a:p>
        </p:txBody>
      </p:sp>
      <p:pic>
        <p:nvPicPr>
          <p:cNvPr id="12291" name="内容占位符 12290" descr="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197100" y="909638"/>
            <a:ext cx="3959225" cy="5700712"/>
          </a:xfrm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标题 13313"/>
          <p:cNvSpPr/>
          <p:nvPr>
            <p:ph type="title"/>
          </p:nvPr>
        </p:nvSpPr>
        <p:spPr>
          <a:xfrm>
            <a:off x="34925" y="117475"/>
            <a:ext cx="6842125" cy="638175"/>
          </a:xfrm>
          <a:ln/>
        </p:spPr>
        <p:txBody>
          <a:bodyPr anchor="ctr"/>
          <a:p>
            <a:r>
              <a:rPr lang="zh-CN" altLang="en-US" sz="3200" b="1" dirty="0">
                <a:solidFill>
                  <a:srgbClr val="0099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打造热气腾腾的咖啡海报  </a:t>
            </a:r>
            <a:endParaRPr lang="zh-CN" altLang="en-US" sz="3600" dirty="0"/>
          </a:p>
        </p:txBody>
      </p:sp>
      <p:pic>
        <p:nvPicPr>
          <p:cNvPr id="13315" name="内容占位符 13314" descr="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197100" y="909638"/>
            <a:ext cx="3959225" cy="5702300"/>
          </a:xfrm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标题 14337"/>
          <p:cNvSpPr/>
          <p:nvPr>
            <p:ph type="title"/>
          </p:nvPr>
        </p:nvSpPr>
        <p:spPr>
          <a:xfrm>
            <a:off x="107950" y="188913"/>
            <a:ext cx="6842125" cy="639762"/>
          </a:xfrm>
          <a:ln/>
        </p:spPr>
        <p:txBody>
          <a:bodyPr anchor="ctr"/>
          <a:p>
            <a:r>
              <a:rPr lang="zh-CN" altLang="en-US" sz="3200" b="1" dirty="0">
                <a:solidFill>
                  <a:srgbClr val="0099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打造热气腾腾的咖啡海报  </a:t>
            </a:r>
            <a:endParaRPr lang="zh-CN" altLang="en-US" sz="3600" dirty="0"/>
          </a:p>
        </p:txBody>
      </p:sp>
      <p:pic>
        <p:nvPicPr>
          <p:cNvPr id="14339" name="内容占位符 14338" descr="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124075" y="909638"/>
            <a:ext cx="6156325" cy="5688012"/>
          </a:xfrm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日常_活页夹">
  <a:themeElements>
    <a:clrScheme name="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61A00"/>
      </a:accent4>
      <a:accent5>
        <a:srgbClr val="E3CAB8"/>
      </a:accent5>
      <a:accent6>
        <a:srgbClr val="B82D2D"/>
      </a:accent6>
      <a:hlink>
        <a:srgbClr val="9A7F32"/>
      </a:hlink>
      <a:folHlink>
        <a:srgbClr val="ECA07A"/>
      </a:folHlink>
    </a:clrScheme>
    <a:fontScheme name="">
      <a:majorFont>
        <a:latin typeface="Times New Roman"/>
        <a:ea typeface="华文行楷"/>
        <a:cs typeface=""/>
      </a:majorFont>
      <a:minorFont>
        <a:latin typeface="Times New Roman"/>
        <a:ea typeface="隶书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61A00"/>
        </a:accent4>
        <a:accent5>
          <a:srgbClr val="E3CAB8"/>
        </a:accent5>
        <a:accent6>
          <a:srgbClr val="B8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61A00"/>
        </a:accent4>
        <a:accent5>
          <a:srgbClr val="E3CAB8"/>
        </a:accent5>
        <a:accent6>
          <a:srgbClr val="B8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1E1E1"/>
        </a:accent5>
        <a:accent6>
          <a:srgbClr val="787878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989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友好合作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 Rounded MT Bold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985</Words>
  <Application>WPS 演示</Application>
  <PresentationFormat>在屏幕上显示</PresentationFormat>
  <Paragraphs>105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46" baseType="lpstr">
      <vt:lpstr>Arial</vt:lpstr>
      <vt:lpstr>宋体</vt:lpstr>
      <vt:lpstr>Wingdings</vt:lpstr>
      <vt:lpstr>Times New Roman</vt:lpstr>
      <vt:lpstr>华文行楷</vt:lpstr>
      <vt:lpstr>隶书</vt:lpstr>
      <vt:lpstr>Arial Black</vt:lpstr>
      <vt:lpstr>黑体</vt:lpstr>
      <vt:lpstr>Arial Rounded MT Bold</vt:lpstr>
      <vt:lpstr>华文细黑</vt:lpstr>
      <vt:lpstr>楷体_GB2312</vt:lpstr>
      <vt:lpstr>Arial Narrow</vt:lpstr>
      <vt:lpstr>Wingdings 2</vt:lpstr>
      <vt:lpstr>RomanS</vt:lpstr>
      <vt:lpstr>新宋体</vt:lpstr>
      <vt:lpstr>Latha</vt:lpstr>
      <vt:lpstr>微软雅黑</vt:lpstr>
      <vt:lpstr>Arial Unicode MS</vt:lpstr>
      <vt:lpstr>Calibri</vt:lpstr>
      <vt:lpstr>Wingdings</vt:lpstr>
      <vt:lpstr>Segoe Print</vt:lpstr>
      <vt:lpstr>日常_活页夹</vt:lpstr>
      <vt:lpstr>友好合作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PS练习实例精选</dc:title>
  <dc:creator>高英虎</dc:creator>
  <cp:lastModifiedBy>喵星人</cp:lastModifiedBy>
  <cp:revision>2</cp:revision>
  <dcterms:created xsi:type="dcterms:W3CDTF">2007-11-30T13:01:49Z</dcterms:created>
  <dcterms:modified xsi:type="dcterms:W3CDTF">2018-04-01T01:32:51Z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2052-10.1.0.7106</vt:lpwstr>
  </property>
</Properties>
</file>