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35"/>
  </p:notesMasterIdLst>
  <p:sldIdLst>
    <p:sldId id="529" r:id="rId3"/>
    <p:sldId id="475" r:id="rId4"/>
    <p:sldId id="476" r:id="rId5"/>
    <p:sldId id="477" r:id="rId6"/>
    <p:sldId id="464" r:id="rId7"/>
    <p:sldId id="465" r:id="rId8"/>
    <p:sldId id="466" r:id="rId9"/>
    <p:sldId id="478" r:id="rId10"/>
    <p:sldId id="479" r:id="rId11"/>
    <p:sldId id="480" r:id="rId12"/>
    <p:sldId id="469" r:id="rId13"/>
    <p:sldId id="470" r:id="rId14"/>
    <p:sldId id="472" r:id="rId15"/>
    <p:sldId id="473" r:id="rId16"/>
    <p:sldId id="474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96" r:id="rId25"/>
    <p:sldId id="488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98" r:id="rId3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699FF"/>
    <a:srgbClr val="008000"/>
    <a:srgbClr val="0066FF"/>
    <a:srgbClr val="FF0000"/>
    <a:srgbClr val="3333FF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-1434" y="-108"/>
      </p:cViewPr>
      <p:guideLst>
        <p:guide orient="horz" pos="2496"/>
        <p:guide pos="7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b="0" dirty="0"/>
              <a:t>‹#›</a:t>
            </a:fld>
            <a:endParaRPr lang="zh-CN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8262014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00ACD-FD38-435B-93FE-FF31ECDF372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</a:rPr>
              <a:t>3</a:t>
            </a:fld>
            <a:endParaRPr lang="en-US" altLang="zh-CN" sz="1200" b="0" dirty="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square" lIns="91440" tIns="45720" rIns="91440" bIns="45720" anchor="t"/>
          <a:lstStyle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</a:rPr>
              <a:t>16</a:t>
            </a:fld>
            <a:endParaRPr lang="en-US" altLang="zh-CN" sz="1200" b="0" dirty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square" lIns="91440" tIns="45720" rIns="91440" bIns="45720" anchor="t"/>
          <a:lstStyle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</a:rPr>
              <a:t>17</a:t>
            </a:fld>
            <a:endParaRPr lang="en-US" altLang="zh-CN" sz="1200" b="0" dirty="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square" lIns="91440" tIns="45720" rIns="91440" bIns="45720" anchor="t"/>
          <a:lstStyle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</a:rPr>
              <a:t>20</a:t>
            </a:fld>
            <a:endParaRPr lang="en-US" altLang="zh-CN" sz="1200" b="0" dirty="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square" lIns="91440" tIns="45720" rIns="91440" bIns="45720" anchor="t"/>
          <a:lstStyle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</a:rPr>
              <a:t>21</a:t>
            </a:fld>
            <a:endParaRPr lang="en-US" altLang="zh-CN" sz="1200" b="0" dirty="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square" lIns="91440" tIns="45720" rIns="91440" bIns="45720" anchor="t"/>
          <a:lstStyle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3513" y="476250"/>
            <a:ext cx="1943100" cy="5788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4213" y="476250"/>
            <a:ext cx="5676900" cy="5788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3" y="333830"/>
            <a:ext cx="6923314" cy="1219199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8661" y="1860324"/>
            <a:ext cx="6146678" cy="78127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697" y="1662545"/>
            <a:ext cx="6744607" cy="451441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BC1"/>
          <p:cNvSpPr>
            <a:spLocks noGrp="1"/>
          </p:cNvSpPr>
          <p:nvPr>
            <p:ph sz="half" idx="1" hasCustomPrompt="1"/>
          </p:nvPr>
        </p:nvSpPr>
        <p:spPr>
          <a:xfrm>
            <a:off x="3600402" y="2696462"/>
            <a:ext cx="4873112" cy="2386071"/>
          </a:xfrm>
        </p:spPr>
        <p:txBody>
          <a:bodyPr wrap="square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63500" indent="0">
              <a:buNone/>
              <a:defRPr sz="1100"/>
            </a:lvl2pPr>
            <a:lvl3pPr marL="162560" indent="0">
              <a:buNone/>
              <a:defRPr/>
            </a:lvl3pPr>
            <a:lvl4pPr marL="244475" indent="0">
              <a:buNone/>
              <a:defRPr/>
            </a:lvl4pPr>
            <a:lvl5pPr marL="325755" indent="0">
              <a:buNone/>
              <a:defRPr/>
            </a:lvl5pPr>
          </a:lstStyle>
          <a:p>
            <a:pPr lvl="0"/>
            <a:r>
              <a:rPr lang="zh-CN" altLang="en-US" dirty="0" smtClean="0"/>
              <a:t>编辑标题</a:t>
            </a:r>
            <a:endParaRPr lang="en-US" altLang="zh-CN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603616" y="5082728"/>
            <a:ext cx="4910717" cy="8247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63500" indent="0">
              <a:buNone/>
              <a:defRPr/>
            </a:lvl2pPr>
            <a:lvl3pPr marL="162560" indent="0">
              <a:buNone/>
              <a:defRPr/>
            </a:lvl3pPr>
            <a:lvl4pPr marL="244475" indent="0">
              <a:buNone/>
              <a:defRPr/>
            </a:lvl4pPr>
            <a:lvl5pPr marL="325755" indent="0">
              <a:buNone/>
              <a:defRPr/>
            </a:lvl5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/>
          </a:p>
        </p:txBody>
      </p:sp>
      <p:sp>
        <p:nvSpPr>
          <p:cNvPr id="12" name="任意多边形 11"/>
          <p:cNvSpPr/>
          <p:nvPr>
            <p:custDataLst>
              <p:tags r:id="rId1"/>
            </p:custDataLst>
          </p:nvPr>
        </p:nvSpPr>
        <p:spPr>
          <a:xfrm>
            <a:off x="1046551" y="1443038"/>
            <a:ext cx="2553851" cy="1253424"/>
          </a:xfrm>
          <a:custGeom>
            <a:avLst/>
            <a:gdLst>
              <a:gd name="connsiteX0" fmla="*/ 0 w 2881560"/>
              <a:gd name="connsiteY0" fmla="*/ 0 h 2025869"/>
              <a:gd name="connsiteX1" fmla="*/ 409902 w 2881560"/>
              <a:gd name="connsiteY1" fmla="*/ 0 h 2025869"/>
              <a:gd name="connsiteX2" fmla="*/ 409902 w 2881560"/>
              <a:gd name="connsiteY2" fmla="*/ 1694793 h 2025869"/>
              <a:gd name="connsiteX3" fmla="*/ 2881560 w 2881560"/>
              <a:gd name="connsiteY3" fmla="*/ 1694793 h 2025869"/>
              <a:gd name="connsiteX4" fmla="*/ 2881560 w 2881560"/>
              <a:gd name="connsiteY4" fmla="*/ 2025869 h 2025869"/>
              <a:gd name="connsiteX5" fmla="*/ 0 w 2881560"/>
              <a:gd name="connsiteY5" fmla="*/ 2025869 h 2025869"/>
              <a:gd name="connsiteX0-1" fmla="*/ 2881560 w 2973000"/>
              <a:gd name="connsiteY0-2" fmla="*/ 1694793 h 2025869"/>
              <a:gd name="connsiteX1-3" fmla="*/ 2881560 w 2973000"/>
              <a:gd name="connsiteY1-4" fmla="*/ 2025869 h 2025869"/>
              <a:gd name="connsiteX2-5" fmla="*/ 0 w 2973000"/>
              <a:gd name="connsiteY2-6" fmla="*/ 2025869 h 2025869"/>
              <a:gd name="connsiteX3-7" fmla="*/ 0 w 2973000"/>
              <a:gd name="connsiteY3-8" fmla="*/ 0 h 2025869"/>
              <a:gd name="connsiteX4-9" fmla="*/ 409902 w 2973000"/>
              <a:gd name="connsiteY4-10" fmla="*/ 0 h 2025869"/>
              <a:gd name="connsiteX5-11" fmla="*/ 409902 w 2973000"/>
              <a:gd name="connsiteY5-12" fmla="*/ 1694793 h 2025869"/>
              <a:gd name="connsiteX6" fmla="*/ 2973000 w 2973000"/>
              <a:gd name="connsiteY6" fmla="*/ 1786233 h 2025869"/>
              <a:gd name="connsiteX0-13" fmla="*/ 2881560 w 2881560"/>
              <a:gd name="connsiteY0-14" fmla="*/ 1694793 h 2025869"/>
              <a:gd name="connsiteX1-15" fmla="*/ 2881560 w 2881560"/>
              <a:gd name="connsiteY1-16" fmla="*/ 2025869 h 2025869"/>
              <a:gd name="connsiteX2-17" fmla="*/ 0 w 2881560"/>
              <a:gd name="connsiteY2-18" fmla="*/ 2025869 h 2025869"/>
              <a:gd name="connsiteX3-19" fmla="*/ 0 w 2881560"/>
              <a:gd name="connsiteY3-20" fmla="*/ 0 h 2025869"/>
              <a:gd name="connsiteX4-21" fmla="*/ 409902 w 2881560"/>
              <a:gd name="connsiteY4-22" fmla="*/ 0 h 2025869"/>
              <a:gd name="connsiteX5-23" fmla="*/ 409902 w 2881560"/>
              <a:gd name="connsiteY5-24" fmla="*/ 1694793 h 2025869"/>
              <a:gd name="connsiteX0-25" fmla="*/ 2881560 w 2881560"/>
              <a:gd name="connsiteY0-26" fmla="*/ 1694793 h 2025869"/>
              <a:gd name="connsiteX1-27" fmla="*/ 2881560 w 2881560"/>
              <a:gd name="connsiteY1-28" fmla="*/ 2025869 h 2025869"/>
              <a:gd name="connsiteX2-29" fmla="*/ 0 w 2881560"/>
              <a:gd name="connsiteY2-30" fmla="*/ 2025869 h 2025869"/>
              <a:gd name="connsiteX3-31" fmla="*/ 0 w 2881560"/>
              <a:gd name="connsiteY3-32" fmla="*/ 0 h 2025869"/>
              <a:gd name="connsiteX4-33" fmla="*/ 409902 w 2881560"/>
              <a:gd name="connsiteY4-34" fmla="*/ 0 h 2025869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  <a:cxn ang="0">
                <a:pos x="connsiteX4-33" y="connsiteY4-34"/>
              </a:cxn>
            </a:cxnLst>
            <a:rect l="l" t="t" r="r" b="b"/>
            <a:pathLst>
              <a:path w="2881560" h="2025869">
                <a:moveTo>
                  <a:pt x="2881560" y="1694793"/>
                </a:moveTo>
                <a:lnTo>
                  <a:pt x="2881560" y="2025869"/>
                </a:lnTo>
                <a:lnTo>
                  <a:pt x="0" y="2025869"/>
                </a:lnTo>
                <a:lnTo>
                  <a:pt x="0" y="0"/>
                </a:lnTo>
                <a:lnTo>
                  <a:pt x="409902" y="0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 sz="1035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16631" y="816326"/>
            <a:ext cx="1738291" cy="1087783"/>
            <a:chOff x="2011280" y="2507070"/>
            <a:chExt cx="922795" cy="577464"/>
          </a:xfrm>
        </p:grpSpPr>
        <p:sp>
          <p:nvSpPr>
            <p:cNvPr id="15" name="椭圆 14"/>
            <p:cNvSpPr/>
            <p:nvPr/>
          </p:nvSpPr>
          <p:spPr bwMode="auto">
            <a:xfrm>
              <a:off x="2759252" y="2775333"/>
              <a:ext cx="174823" cy="17482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fontScale="47500" lnSpcReduction="20000"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2"/>
              </p:custDataLst>
            </p:nvPr>
          </p:nvSpPr>
          <p:spPr>
            <a:xfrm>
              <a:off x="2011280" y="2507070"/>
              <a:ext cx="266149" cy="2674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3"/>
              </p:custDataLst>
            </p:nvPr>
          </p:nvSpPr>
          <p:spPr>
            <a:xfrm flipV="1">
              <a:off x="2521151" y="2959287"/>
              <a:ext cx="125247" cy="125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88310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892300" y="869308"/>
            <a:ext cx="5359400" cy="4567365"/>
            <a:chOff x="3581400" y="1043478"/>
            <a:chExt cx="5029200" cy="4285963"/>
          </a:xfrm>
        </p:grpSpPr>
        <p:sp>
          <p:nvSpPr>
            <p:cNvPr id="9" name="任意多边形 8"/>
            <p:cNvSpPr/>
            <p:nvPr>
              <p:custDataLst>
                <p:tags r:id="rId1"/>
              </p:custDataLst>
            </p:nvPr>
          </p:nvSpPr>
          <p:spPr>
            <a:xfrm>
              <a:off x="6526164" y="1043478"/>
              <a:ext cx="1232296" cy="1006259"/>
            </a:xfrm>
            <a:custGeom>
              <a:avLst/>
              <a:gdLst>
                <a:gd name="connsiteX0" fmla="*/ 652730 w 2764608"/>
                <a:gd name="connsiteY0" fmla="*/ 0 h 2548726"/>
                <a:gd name="connsiteX1" fmla="*/ 2111878 w 2764608"/>
                <a:gd name="connsiteY1" fmla="*/ 0 h 2548726"/>
                <a:gd name="connsiteX2" fmla="*/ 2764608 w 2764608"/>
                <a:gd name="connsiteY2" fmla="*/ 652730 h 2548726"/>
                <a:gd name="connsiteX3" fmla="*/ 2764608 w 2764608"/>
                <a:gd name="connsiteY3" fmla="*/ 1434805 h 2548726"/>
                <a:gd name="connsiteX4" fmla="*/ 2111878 w 2764608"/>
                <a:gd name="connsiteY4" fmla="*/ 2087535 h 2548726"/>
                <a:gd name="connsiteX5" fmla="*/ 1915333 w 2764608"/>
                <a:gd name="connsiteY5" fmla="*/ 2087535 h 2548726"/>
                <a:gd name="connsiteX6" fmla="*/ 2025468 w 2764608"/>
                <a:gd name="connsiteY6" fmla="*/ 2548726 h 2548726"/>
                <a:gd name="connsiteX7" fmla="*/ 1436563 w 2764608"/>
                <a:gd name="connsiteY7" fmla="*/ 2087535 h 2548726"/>
                <a:gd name="connsiteX8" fmla="*/ 652730 w 2764608"/>
                <a:gd name="connsiteY8" fmla="*/ 2087535 h 2548726"/>
                <a:gd name="connsiteX9" fmla="*/ 0 w 2764608"/>
                <a:gd name="connsiteY9" fmla="*/ 1434805 h 2548726"/>
                <a:gd name="connsiteX10" fmla="*/ 0 w 2764608"/>
                <a:gd name="connsiteY10" fmla="*/ 652730 h 2548726"/>
                <a:gd name="connsiteX11" fmla="*/ 652730 w 2764608"/>
                <a:gd name="connsiteY11" fmla="*/ 0 h 254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4608" h="2548726">
                  <a:moveTo>
                    <a:pt x="652730" y="0"/>
                  </a:moveTo>
                  <a:lnTo>
                    <a:pt x="2111878" y="0"/>
                  </a:lnTo>
                  <a:cubicBezTo>
                    <a:pt x="2472371" y="0"/>
                    <a:pt x="2764608" y="292237"/>
                    <a:pt x="2764608" y="652730"/>
                  </a:cubicBezTo>
                  <a:lnTo>
                    <a:pt x="2764608" y="1434805"/>
                  </a:lnTo>
                  <a:cubicBezTo>
                    <a:pt x="2764608" y="1795298"/>
                    <a:pt x="2472371" y="2087535"/>
                    <a:pt x="2111878" y="2087535"/>
                  </a:cubicBezTo>
                  <a:lnTo>
                    <a:pt x="1915333" y="2087535"/>
                  </a:lnTo>
                  <a:lnTo>
                    <a:pt x="2025468" y="2548726"/>
                  </a:lnTo>
                  <a:lnTo>
                    <a:pt x="1436563" y="2087535"/>
                  </a:lnTo>
                  <a:lnTo>
                    <a:pt x="652730" y="2087535"/>
                  </a:lnTo>
                  <a:cubicBezTo>
                    <a:pt x="292237" y="2087535"/>
                    <a:pt x="0" y="1795298"/>
                    <a:pt x="0" y="1434805"/>
                  </a:cubicBezTo>
                  <a:lnTo>
                    <a:pt x="0" y="652730"/>
                  </a:lnTo>
                  <a:cubicBezTo>
                    <a:pt x="0" y="292237"/>
                    <a:pt x="292237" y="0"/>
                    <a:pt x="652730" y="0"/>
                  </a:cubicBez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35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2"/>
              </p:custDataLst>
            </p:nvPr>
          </p:nvSpPr>
          <p:spPr>
            <a:xfrm flipH="1">
              <a:off x="6982358" y="1649863"/>
              <a:ext cx="1628242" cy="1331039"/>
            </a:xfrm>
            <a:custGeom>
              <a:avLst/>
              <a:gdLst>
                <a:gd name="connsiteX0" fmla="*/ 652730 w 2764608"/>
                <a:gd name="connsiteY0" fmla="*/ 0 h 2548726"/>
                <a:gd name="connsiteX1" fmla="*/ 2111878 w 2764608"/>
                <a:gd name="connsiteY1" fmla="*/ 0 h 2548726"/>
                <a:gd name="connsiteX2" fmla="*/ 2764608 w 2764608"/>
                <a:gd name="connsiteY2" fmla="*/ 652730 h 2548726"/>
                <a:gd name="connsiteX3" fmla="*/ 2764608 w 2764608"/>
                <a:gd name="connsiteY3" fmla="*/ 1434805 h 2548726"/>
                <a:gd name="connsiteX4" fmla="*/ 2111878 w 2764608"/>
                <a:gd name="connsiteY4" fmla="*/ 2087535 h 2548726"/>
                <a:gd name="connsiteX5" fmla="*/ 1915333 w 2764608"/>
                <a:gd name="connsiteY5" fmla="*/ 2087535 h 2548726"/>
                <a:gd name="connsiteX6" fmla="*/ 2025468 w 2764608"/>
                <a:gd name="connsiteY6" fmla="*/ 2548726 h 2548726"/>
                <a:gd name="connsiteX7" fmla="*/ 1436563 w 2764608"/>
                <a:gd name="connsiteY7" fmla="*/ 2087535 h 2548726"/>
                <a:gd name="connsiteX8" fmla="*/ 652730 w 2764608"/>
                <a:gd name="connsiteY8" fmla="*/ 2087535 h 2548726"/>
                <a:gd name="connsiteX9" fmla="*/ 0 w 2764608"/>
                <a:gd name="connsiteY9" fmla="*/ 1434805 h 2548726"/>
                <a:gd name="connsiteX10" fmla="*/ 0 w 2764608"/>
                <a:gd name="connsiteY10" fmla="*/ 652730 h 2548726"/>
                <a:gd name="connsiteX11" fmla="*/ 652730 w 2764608"/>
                <a:gd name="connsiteY11" fmla="*/ 0 h 254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4608" h="2548726">
                  <a:moveTo>
                    <a:pt x="652730" y="0"/>
                  </a:moveTo>
                  <a:lnTo>
                    <a:pt x="2111878" y="0"/>
                  </a:lnTo>
                  <a:cubicBezTo>
                    <a:pt x="2472371" y="0"/>
                    <a:pt x="2764608" y="292237"/>
                    <a:pt x="2764608" y="652730"/>
                  </a:cubicBezTo>
                  <a:lnTo>
                    <a:pt x="2764608" y="1434805"/>
                  </a:lnTo>
                  <a:cubicBezTo>
                    <a:pt x="2764608" y="1795298"/>
                    <a:pt x="2472371" y="2087535"/>
                    <a:pt x="2111878" y="2087535"/>
                  </a:cubicBezTo>
                  <a:lnTo>
                    <a:pt x="1915333" y="2087535"/>
                  </a:lnTo>
                  <a:lnTo>
                    <a:pt x="2025468" y="2548726"/>
                  </a:lnTo>
                  <a:lnTo>
                    <a:pt x="1436563" y="2087535"/>
                  </a:lnTo>
                  <a:lnTo>
                    <a:pt x="652730" y="2087535"/>
                  </a:lnTo>
                  <a:cubicBezTo>
                    <a:pt x="292237" y="2087535"/>
                    <a:pt x="0" y="1795298"/>
                    <a:pt x="0" y="1434805"/>
                  </a:cubicBezTo>
                  <a:lnTo>
                    <a:pt x="0" y="652730"/>
                  </a:lnTo>
                  <a:cubicBezTo>
                    <a:pt x="0" y="292237"/>
                    <a:pt x="292237" y="0"/>
                    <a:pt x="652730" y="0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35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3"/>
              </p:custDataLst>
            </p:nvPr>
          </p:nvSpPr>
          <p:spPr>
            <a:xfrm>
              <a:off x="3581400" y="2294733"/>
              <a:ext cx="4089811" cy="3034708"/>
            </a:xfrm>
            <a:custGeom>
              <a:avLst/>
              <a:gdLst>
                <a:gd name="connsiteX0" fmla="*/ 652730 w 2764608"/>
                <a:gd name="connsiteY0" fmla="*/ 0 h 2548726"/>
                <a:gd name="connsiteX1" fmla="*/ 2111878 w 2764608"/>
                <a:gd name="connsiteY1" fmla="*/ 0 h 2548726"/>
                <a:gd name="connsiteX2" fmla="*/ 2764608 w 2764608"/>
                <a:gd name="connsiteY2" fmla="*/ 652730 h 2548726"/>
                <a:gd name="connsiteX3" fmla="*/ 2764608 w 2764608"/>
                <a:gd name="connsiteY3" fmla="*/ 1434805 h 2548726"/>
                <a:gd name="connsiteX4" fmla="*/ 2111878 w 2764608"/>
                <a:gd name="connsiteY4" fmla="*/ 2087535 h 2548726"/>
                <a:gd name="connsiteX5" fmla="*/ 1915333 w 2764608"/>
                <a:gd name="connsiteY5" fmla="*/ 2087535 h 2548726"/>
                <a:gd name="connsiteX6" fmla="*/ 2025468 w 2764608"/>
                <a:gd name="connsiteY6" fmla="*/ 2548726 h 2548726"/>
                <a:gd name="connsiteX7" fmla="*/ 1436563 w 2764608"/>
                <a:gd name="connsiteY7" fmla="*/ 2087535 h 2548726"/>
                <a:gd name="connsiteX8" fmla="*/ 652730 w 2764608"/>
                <a:gd name="connsiteY8" fmla="*/ 2087535 h 2548726"/>
                <a:gd name="connsiteX9" fmla="*/ 0 w 2764608"/>
                <a:gd name="connsiteY9" fmla="*/ 1434805 h 2548726"/>
                <a:gd name="connsiteX10" fmla="*/ 0 w 2764608"/>
                <a:gd name="connsiteY10" fmla="*/ 652730 h 2548726"/>
                <a:gd name="connsiteX11" fmla="*/ 652730 w 2764608"/>
                <a:gd name="connsiteY11" fmla="*/ 0 h 254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4608" h="2548726">
                  <a:moveTo>
                    <a:pt x="652730" y="0"/>
                  </a:moveTo>
                  <a:lnTo>
                    <a:pt x="2111878" y="0"/>
                  </a:lnTo>
                  <a:cubicBezTo>
                    <a:pt x="2472371" y="0"/>
                    <a:pt x="2764608" y="292237"/>
                    <a:pt x="2764608" y="652730"/>
                  </a:cubicBezTo>
                  <a:lnTo>
                    <a:pt x="2764608" y="1434805"/>
                  </a:lnTo>
                  <a:cubicBezTo>
                    <a:pt x="2764608" y="1795298"/>
                    <a:pt x="2472371" y="2087535"/>
                    <a:pt x="2111878" y="2087535"/>
                  </a:cubicBezTo>
                  <a:lnTo>
                    <a:pt x="1915333" y="2087535"/>
                  </a:lnTo>
                  <a:lnTo>
                    <a:pt x="2025468" y="2548726"/>
                  </a:lnTo>
                  <a:lnTo>
                    <a:pt x="1436563" y="2087535"/>
                  </a:lnTo>
                  <a:lnTo>
                    <a:pt x="652730" y="2087535"/>
                  </a:lnTo>
                  <a:cubicBezTo>
                    <a:pt x="292237" y="2087535"/>
                    <a:pt x="0" y="1795298"/>
                    <a:pt x="0" y="1434805"/>
                  </a:cubicBezTo>
                  <a:lnTo>
                    <a:pt x="0" y="652730"/>
                  </a:lnTo>
                  <a:cubicBezTo>
                    <a:pt x="0" y="292237"/>
                    <a:pt x="292237" y="0"/>
                    <a:pt x="65273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6244" anchor="ctr"/>
            <a:lstStyle/>
            <a:p>
              <a:pPr algn="ctr">
                <a:defRPr/>
              </a:pPr>
              <a:endParaRPr lang="zh-CN" altLang="en-US" sz="5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92300" y="3021021"/>
            <a:ext cx="4358334" cy="1061892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04009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72447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4009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667657"/>
            <a:ext cx="7886700" cy="554423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图片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Times New Roman" panose="02020603050405020304" pitchFamily="18" charset="0"/>
          <a:ea typeface="方正行楷简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Times New Roman" panose="02020603050405020304" pitchFamily="18" charset="0"/>
          <a:ea typeface="方正行楷简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Times New Roman" panose="02020603050405020304" pitchFamily="18" charset="0"/>
          <a:ea typeface="方正行楷简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Times New Roman" panose="02020603050405020304" pitchFamily="18" charset="0"/>
          <a:ea typeface="方正行楷简体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Times New Roman" panose="02020603050405020304" pitchFamily="18" charset="0"/>
          <a:ea typeface="方正行楷简体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Times New Roman" panose="02020603050405020304" pitchFamily="18" charset="0"/>
          <a:ea typeface="方正行楷简体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Times New Roman" panose="02020603050405020304" pitchFamily="18" charset="0"/>
          <a:ea typeface="方正行楷简体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Times New Roman" panose="02020603050405020304" pitchFamily="18" charset="0"/>
          <a:ea typeface="方正行楷简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v"/>
        <a:defRPr sz="36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32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" panose="05000000000000000000" pitchFamily="2" charset="2"/>
        <a:buChar char="u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28650" y="365127"/>
            <a:ext cx="7886700" cy="1061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28650" y="1662545"/>
            <a:ext cx="7886700" cy="451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980D-B224-4C48-B69A-09AB23CE70BD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gradFill>
            <a:gsLst>
              <a:gs pos="0">
                <a:schemeClr val="accent3"/>
              </a:gs>
              <a:gs pos="29000">
                <a:schemeClr val="accent1">
                  <a:shade val="67500"/>
                  <a:satMod val="115000"/>
                </a:schemeClr>
              </a:gs>
              <a:gs pos="100000">
                <a:schemeClr val="accent6"/>
              </a:gs>
            </a:gsLst>
            <a:lin ang="1080000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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0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0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err="1">
                <a:solidFill>
                  <a:srgbClr val="22579E"/>
                </a:solidFill>
                <a:latin typeface="方正正大黑简体" pitchFamily="2" charset="-122"/>
                <a:ea typeface="方正正大黑简体" pitchFamily="2" charset="-122"/>
                <a:sym typeface="+mn-ea"/>
              </a:rPr>
              <a:t>CoerlDRAW</a:t>
            </a:r>
            <a:r>
              <a:rPr lang="zh-CN" altLang="en-US" dirty="0">
                <a:solidFill>
                  <a:srgbClr val="22579E"/>
                </a:solidFill>
                <a:latin typeface="方正正大黑简体" pitchFamily="2" charset="-122"/>
                <a:ea typeface="方正正大黑简体" pitchFamily="2" charset="-122"/>
                <a:sym typeface="+mn-ea"/>
              </a:rPr>
              <a:t>图形设计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516216" y="5733256"/>
            <a:ext cx="2291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范晓辉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4" descr="图9.11 “自定义彩色图”泊坞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8" y="2649538"/>
            <a:ext cx="2517775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6" descr="图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43188"/>
            <a:ext cx="3313113" cy="229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 Box 5"/>
          <p:cNvSpPr txBox="1"/>
          <p:nvPr/>
        </p:nvSpPr>
        <p:spPr>
          <a:xfrm>
            <a:off x="611188" y="1268413"/>
            <a:ext cx="8064500" cy="1220787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en-US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7.1.3.4  自定义彩色图透镜</a:t>
            </a:r>
          </a:p>
          <a:p>
            <a:r>
              <a:rPr lang="en-US" altLang="zh-CN" sz="1800" b="0" dirty="0">
                <a:latin typeface="宋体" panose="02010600030101010101" pitchFamily="2" charset="-122"/>
              </a:rPr>
              <a:t>    </a:t>
            </a:r>
            <a:r>
              <a:rPr lang="en-US" altLang="en-US" sz="1800" b="0" dirty="0">
                <a:latin typeface="宋体" panose="02010600030101010101" pitchFamily="2" charset="-122"/>
              </a:rPr>
              <a:t>自定义彩色图透镜可以在图7.11所示“透镜”泊坞窗中将位于透镜下的图形的颜色设置为任意两种，也可以设置两种颜色的变化路径。若选择默认颜色则选择“直接调色板”，应用“直接调色板”后的效果如图7.12所示。</a:t>
            </a:r>
            <a:endParaRPr lang="zh-CN" altLang="en-US" sz="1800" b="0" dirty="0">
              <a:latin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4" descr="图9.13 “鱼眼”泊坞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2857500"/>
            <a:ext cx="2357437" cy="3455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5"/>
          <p:cNvSpPr txBox="1"/>
          <p:nvPr/>
        </p:nvSpPr>
        <p:spPr>
          <a:xfrm>
            <a:off x="611188" y="1268413"/>
            <a:ext cx="8064500" cy="149542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en-US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7.1.3.5  鱼眼透镜</a:t>
            </a:r>
            <a:r>
              <a:rPr lang="en-US" altLang="en-US" sz="1800" b="0" dirty="0">
                <a:latin typeface="宋体" panose="02010600030101010101" pitchFamily="2" charset="-122"/>
              </a:rPr>
              <a:t>  </a:t>
            </a:r>
          </a:p>
          <a:p>
            <a:r>
              <a:rPr lang="en-US" altLang="zh-CN" sz="1800" b="0" dirty="0">
                <a:latin typeface="宋体" panose="02010600030101010101" pitchFamily="2" charset="-122"/>
              </a:rPr>
              <a:t>    </a:t>
            </a:r>
            <a:r>
              <a:rPr lang="en-US" altLang="en-US" sz="1800" b="0" dirty="0">
                <a:latin typeface="宋体" panose="02010600030101010101" pitchFamily="2" charset="-122"/>
              </a:rPr>
              <a:t>使用鱼眼透镜会使所观察到的图形变形、放大或缩小。在图7.13所示的“透镜”泊坞窗中，鱼眼透镜可以使透镜下的对象产生扭曲的效果。我们可以通过“比率”增量框来设定扭曲程度，正数值为向上凸起，负数值为向下凹陷，图7.14所示就是使用鱼眼透镜后的效果。</a:t>
            </a:r>
            <a:endParaRPr lang="zh-CN" altLang="en-US" sz="1800" b="0" dirty="0">
              <a:latin typeface="宋体" panose="02010600030101010101" pitchFamily="2" charset="-122"/>
            </a:endParaRPr>
          </a:p>
        </p:txBody>
      </p:sp>
      <p:pic>
        <p:nvPicPr>
          <p:cNvPr id="11268" name="Picture 8" descr="O)%1O]UJY`~DSKJLTGL[JF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238" y="2852738"/>
            <a:ext cx="5903912" cy="25701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 descr="图9.15 “热图”透镜泊坞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8" y="2857500"/>
            <a:ext cx="2355850" cy="328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 descr="E:\改版（CDR）\初稿\9\第九章 图片\图9.16 “热图”透视效果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2852738"/>
            <a:ext cx="3313112" cy="2503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Text Box 5"/>
          <p:cNvSpPr txBox="1"/>
          <p:nvPr/>
        </p:nvSpPr>
        <p:spPr>
          <a:xfrm>
            <a:off x="611188" y="1268413"/>
            <a:ext cx="8064500" cy="149542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en-US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7.1.3.6  热图透镜</a:t>
            </a:r>
            <a:r>
              <a:rPr lang="en-US" altLang="en-US" sz="1800" b="0" dirty="0">
                <a:latin typeface="宋体" panose="02010600030101010101" pitchFamily="2" charset="-122"/>
              </a:rPr>
              <a:t>  </a:t>
            </a:r>
          </a:p>
          <a:p>
            <a:r>
              <a:rPr lang="en-US" altLang="zh-CN" sz="1800" b="0" dirty="0">
                <a:latin typeface="宋体" panose="02010600030101010101" pitchFamily="2" charset="-122"/>
              </a:rPr>
              <a:t>    </a:t>
            </a:r>
            <a:r>
              <a:rPr lang="en-US" altLang="en-US" sz="1800" b="0" dirty="0">
                <a:latin typeface="宋体" panose="02010600030101010101" pitchFamily="2" charset="-122"/>
              </a:rPr>
              <a:t>热图透镜可以为透镜下面的对象创建红外图的效果。该透镜使用有限的色谱对透镜下面的图形的颜色进行重新映射。该色谱由白色、黄色、橙色、红色、蓝色、紫色和青色等颜色组成。“透镜”泊坞窗如图7.15所示，应用后的效果如图7.16所示。</a:t>
            </a:r>
            <a:r>
              <a:rPr lang="en-US" altLang="en-US" sz="1800" dirty="0">
                <a:latin typeface="宋体" panose="02010600030101010101" pitchFamily="2" charset="-122"/>
              </a:rPr>
              <a:t> </a:t>
            </a:r>
            <a:endParaRPr lang="zh-CN" altLang="en-US" sz="1800" dirty="0">
              <a:latin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4" descr="图9.17 “透明度”透镜泊坞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2928938"/>
            <a:ext cx="2214563" cy="329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 descr="E:\改版（CDR）\初稿\9\第九章 图片\图9.18 “透明度”透视效果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3" y="2924175"/>
            <a:ext cx="3311525" cy="2503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5"/>
          <p:cNvSpPr txBox="1"/>
          <p:nvPr/>
        </p:nvSpPr>
        <p:spPr>
          <a:xfrm>
            <a:off x="611188" y="1268413"/>
            <a:ext cx="8064500" cy="149542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en-US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7.1.3.7  透明度透镜</a:t>
            </a:r>
          </a:p>
          <a:p>
            <a:r>
              <a:rPr lang="en-US" altLang="zh-CN" sz="1800" b="0" dirty="0">
                <a:latin typeface="宋体" panose="02010600030101010101" pitchFamily="2" charset="-122"/>
              </a:rPr>
              <a:t>    </a:t>
            </a:r>
            <a:r>
              <a:rPr lang="en-US" altLang="en-US" sz="1800" b="0" dirty="0">
                <a:latin typeface="宋体" panose="02010600030101010101" pitchFamily="2" charset="-122"/>
              </a:rPr>
              <a:t>透明度透镜可以产生透过胶片或者有色玻璃观察对象的效果。创建透明度透镜效果后，可以在“比率”文本框中输入透镜的透明度值，数值越大透镜越透明，在“颜色”下拉列表中可以选择透镜的颜色，“透镜”泊坞窗如图7.17所示，应用后的效果如图7.18所示。</a:t>
            </a:r>
            <a:endParaRPr lang="zh-CN" altLang="en-US" sz="1800" b="0" dirty="0">
              <a:latin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 descr="图9.19 “放大”透镜泊坞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2643188"/>
            <a:ext cx="238125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E:\改版（CDR）\初稿\9\第九章 图片\图9.20 “放大”透镜效果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3" y="2636838"/>
            <a:ext cx="3311525" cy="250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 Box 5"/>
          <p:cNvSpPr txBox="1"/>
          <p:nvPr/>
        </p:nvSpPr>
        <p:spPr>
          <a:xfrm>
            <a:off x="611188" y="1268413"/>
            <a:ext cx="8064500" cy="131127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en-US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7.1.3.8  放大透镜 </a:t>
            </a:r>
          </a:p>
          <a:p>
            <a:r>
              <a:rPr lang="en-US" altLang="zh-CN" sz="1800" b="0" dirty="0">
                <a:latin typeface="宋体" panose="02010600030101010101" pitchFamily="2" charset="-122"/>
              </a:rPr>
              <a:t>    </a:t>
            </a:r>
            <a:r>
              <a:rPr lang="en-US" altLang="en-US" sz="1800" b="0" dirty="0">
                <a:latin typeface="宋体" panose="02010600030101010101" pitchFamily="2" charset="-122"/>
              </a:rPr>
              <a:t>放大透镜可以产生放大镜一样的效果，使所观察的对象看起来更大或者更小。创建放大透镜效果后，可以在“数量”文本框中输入参数值，数值越大放大程度越高。放大透镜泊坞窗如图7.19所示，应用后的效果如图7.20所示。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/>
          <p:nvPr/>
        </p:nvSpPr>
        <p:spPr>
          <a:xfrm>
            <a:off x="611188" y="1268413"/>
            <a:ext cx="8064500" cy="131127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en-US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7.1.4  复制、克隆与清除效果</a:t>
            </a:r>
          </a:p>
          <a:p>
            <a:r>
              <a:rPr lang="en-US" altLang="zh-CN" sz="1800" b="0" dirty="0">
                <a:latin typeface="宋体" panose="02010600030101010101" pitchFamily="2" charset="-122"/>
              </a:rPr>
              <a:t>    </a:t>
            </a:r>
            <a:r>
              <a:rPr lang="en-US" altLang="en-US" sz="1800" b="0" dirty="0">
                <a:latin typeface="宋体" panose="02010600030101010101" pitchFamily="2" charset="-122"/>
              </a:rPr>
              <a:t>复制、克隆效果命令可以把一个对象的效果(如立体效果、透镜效果或阴影效果等)复制或克隆给另外一个对象。此效果可以为多个对象创建相同的效果，创建后的效果是可以清除的。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标题 11"/>
          <p:cNvSpPr/>
          <p:nvPr/>
        </p:nvSpPr>
        <p:spPr>
          <a:xfrm>
            <a:off x="1143000" y="2924175"/>
            <a:ext cx="7086600" cy="1371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7.2 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案例演示</a:t>
            </a:r>
          </a:p>
          <a:p>
            <a:pPr algn="ctr"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7.2.1  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案例演示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：个性相片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副标题 11"/>
          <p:cNvSpPr/>
          <p:nvPr/>
        </p:nvSpPr>
        <p:spPr>
          <a:xfrm>
            <a:off x="395288" y="1989138"/>
            <a:ext cx="8291512" cy="4445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zh-CN" altLang="en-US" sz="2000" b="0" dirty="0">
                <a:latin typeface="黑体" panose="02010609060101010101" pitchFamily="2" charset="-122"/>
                <a:ea typeface="黑体" panose="02010609060101010101" pitchFamily="2" charset="-122"/>
              </a:rPr>
              <a:t>              项目素材                        完成效果</a:t>
            </a:r>
            <a:endParaRPr lang="zh-CN" altLang="en-US" sz="2000" dirty="0">
              <a:latin typeface="宋体" panose="0201060003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7411" name="Picture 5" descr="S3WXV6{WJF{A5C~I22WKPA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38" y="2420938"/>
            <a:ext cx="7305675" cy="35147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6$BI@`V8QA}K(1U@0[J$T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0000FF"/>
                </a:solidFill>
                <a:ea typeface="黑体" panose="02010609060101010101" pitchFamily="2" charset="-122"/>
              </a:rPr>
              <a:t>操作过程</a:t>
            </a:r>
            <a: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  <a:t/>
            </a:r>
            <a:b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</a:br>
            <a:endParaRPr lang="zh-CN" altLang="en-US" sz="2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18436" name="Text Box 5"/>
          <p:cNvSpPr txBox="1"/>
          <p:nvPr/>
        </p:nvSpPr>
        <p:spPr>
          <a:xfrm>
            <a:off x="611188" y="1844675"/>
            <a:ext cx="8137525" cy="9461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zh-CN" altLang="en-US" sz="2000" b="0" dirty="0">
                <a:latin typeface="黑体" panose="02010609060101010101" pitchFamily="2" charset="-122"/>
                <a:ea typeface="黑体" panose="02010609060101010101" pitchFamily="2" charset="-122"/>
              </a:rPr>
              <a:t>步骤一  绘制一个闭合的图形对象</a:t>
            </a:r>
          </a:p>
          <a:p>
            <a:r>
              <a:rPr lang="en-US" altLang="zh-CN" sz="1800" b="0" dirty="0">
                <a:latin typeface="宋体" panose="02010600030101010101" pitchFamily="2" charset="-122"/>
              </a:rPr>
              <a:t>(1)</a:t>
            </a:r>
            <a:r>
              <a:rPr lang="zh-CN" altLang="en-US" sz="1800" b="0" dirty="0">
                <a:latin typeface="宋体" panose="02010600030101010101" pitchFamily="2" charset="-122"/>
              </a:rPr>
              <a:t>使用“贝塞尔工具”绘制一个闭合的图形对象，如图</a:t>
            </a:r>
            <a:r>
              <a:rPr lang="en-US" altLang="zh-CN" sz="1800" b="0" dirty="0">
                <a:latin typeface="宋体" panose="02010600030101010101" pitchFamily="2" charset="-122"/>
              </a:rPr>
              <a:t>7.23</a:t>
            </a:r>
            <a:r>
              <a:rPr lang="zh-CN" altLang="en-US" sz="1800" b="0" dirty="0">
                <a:latin typeface="宋体" panose="02010600030101010101" pitchFamily="2" charset="-122"/>
              </a:rPr>
              <a:t>所示。</a:t>
            </a:r>
          </a:p>
          <a:p>
            <a:r>
              <a:rPr lang="en-US" altLang="zh-CN" sz="1800" b="0" dirty="0">
                <a:latin typeface="宋体" panose="02010600030101010101" pitchFamily="2" charset="-122"/>
              </a:rPr>
              <a:t>(2)</a:t>
            </a:r>
            <a:r>
              <a:rPr lang="zh-CN" altLang="en-US" sz="1800" b="0" dirty="0">
                <a:latin typeface="宋体" panose="02010600030101010101" pitchFamily="2" charset="-122"/>
              </a:rPr>
              <a:t>将绘制出的闭合图形轮廓线宽度设置为</a:t>
            </a:r>
            <a:r>
              <a:rPr lang="en-US" altLang="zh-CN" sz="1800" b="0" dirty="0">
                <a:latin typeface="宋体" panose="02010600030101010101" pitchFamily="2" charset="-122"/>
              </a:rPr>
              <a:t>1pt</a:t>
            </a:r>
            <a:r>
              <a:rPr lang="zh-CN" altLang="en-US" sz="1800" b="0" dirty="0">
                <a:latin typeface="宋体" panose="02010600030101010101" pitchFamily="2" charset="-122"/>
              </a:rPr>
              <a:t>，如图</a:t>
            </a:r>
            <a:r>
              <a:rPr lang="en-US" altLang="zh-CN" sz="1800" b="0" dirty="0">
                <a:latin typeface="宋体" panose="02010600030101010101" pitchFamily="2" charset="-122"/>
              </a:rPr>
              <a:t>7.24</a:t>
            </a:r>
            <a:r>
              <a:rPr lang="zh-CN" altLang="en-US" sz="1800" b="0" dirty="0">
                <a:latin typeface="宋体" panose="02010600030101010101" pitchFamily="2" charset="-122"/>
              </a:rPr>
              <a:t>所示。</a:t>
            </a:r>
          </a:p>
        </p:txBody>
      </p:sp>
      <p:pic>
        <p:nvPicPr>
          <p:cNvPr id="18437" name="Picture 6" descr="图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13" y="3082925"/>
            <a:ext cx="2416175" cy="298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7" descr="图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3" y="3068638"/>
            <a:ext cx="2454275" cy="30241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6$BI@`V8QA}K(1U@0[J$T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0000FF"/>
                </a:solidFill>
                <a:ea typeface="黑体" panose="02010609060101010101" pitchFamily="2" charset="-122"/>
              </a:rPr>
              <a:t>操作过程</a:t>
            </a:r>
            <a: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  <a:t/>
            </a:r>
            <a:b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</a:br>
            <a:endParaRPr lang="zh-CN" altLang="en-US" sz="2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19460" name="Text Box 5"/>
          <p:cNvSpPr txBox="1"/>
          <p:nvPr/>
        </p:nvSpPr>
        <p:spPr>
          <a:xfrm>
            <a:off x="611188" y="1773238"/>
            <a:ext cx="8137525" cy="186372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zh-CN" altLang="en-US" sz="2000" b="0" dirty="0">
                <a:latin typeface="黑体" panose="02010609060101010101" pitchFamily="2" charset="-122"/>
                <a:ea typeface="黑体" panose="02010609060101010101" pitchFamily="2" charset="-122"/>
              </a:rPr>
              <a:t>步骤三  图框精确剪裁</a:t>
            </a:r>
          </a:p>
          <a:p>
            <a:r>
              <a:rPr lang="en-US" altLang="zh-CN" sz="1600" b="0" dirty="0">
                <a:latin typeface="宋体" panose="02010600030101010101" pitchFamily="2" charset="-122"/>
              </a:rPr>
              <a:t>(1)</a:t>
            </a:r>
            <a:r>
              <a:rPr lang="zh-CN" altLang="en-US" sz="1600" b="0" dirty="0">
                <a:latin typeface="宋体" panose="02010600030101010101" pitchFamily="2" charset="-122"/>
              </a:rPr>
              <a:t>选中导入的位图“素材”，执行“效果”→“图框精确剪裁”→“放置在容器中”命令，此时光标将变成黑色箭头状。将该光标移至图</a:t>
            </a:r>
            <a:r>
              <a:rPr lang="en-US" altLang="zh-CN" sz="1600" b="0" dirty="0">
                <a:latin typeface="宋体" panose="02010600030101010101" pitchFamily="2" charset="-122"/>
              </a:rPr>
              <a:t>7.24</a:t>
            </a:r>
            <a:r>
              <a:rPr lang="zh-CN" altLang="en-US" sz="1600" b="0" dirty="0">
                <a:latin typeface="宋体" panose="02010600030101010101" pitchFamily="2" charset="-122"/>
              </a:rPr>
              <a:t>绘制的闭合图形中单击鼠标左键，此时位图就被置入到闭合的图形中，一张个性化的照片也就制作出来了。</a:t>
            </a:r>
          </a:p>
          <a:p>
            <a:r>
              <a:rPr lang="en-US" altLang="zh-CN" sz="1600" b="0" dirty="0">
                <a:latin typeface="宋体" panose="02010600030101010101" pitchFamily="2" charset="-122"/>
              </a:rPr>
              <a:t>(2)</a:t>
            </a:r>
            <a:r>
              <a:rPr lang="zh-CN" altLang="en-US" sz="1600" b="0" dirty="0">
                <a:latin typeface="宋体" panose="02010600030101010101" pitchFamily="2" charset="-122"/>
              </a:rPr>
              <a:t>被导入的对象如果需要微调，则在图形对象上单击鼠标右键，弹出如图</a:t>
            </a:r>
            <a:r>
              <a:rPr lang="en-US" altLang="zh-CN" sz="1600" b="0" dirty="0">
                <a:latin typeface="宋体" panose="02010600030101010101" pitchFamily="2" charset="-122"/>
              </a:rPr>
              <a:t>7.25</a:t>
            </a:r>
            <a:r>
              <a:rPr lang="zh-CN" altLang="en-US" sz="1600" b="0" dirty="0">
                <a:latin typeface="宋体" panose="02010600030101010101" pitchFamily="2" charset="-122"/>
              </a:rPr>
              <a:t>所示菜单，选择“编辑内容”命令进行微调，调整完毕后单击鼠标右键，在弹出的菜单中选择“结束编辑”命令，结束编辑。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9461" name="Picture 7" descr="图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138" y="3429000"/>
            <a:ext cx="1541462" cy="29527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/>
          <p:nvPr/>
        </p:nvSpPr>
        <p:spPr>
          <a:xfrm>
            <a:off x="1619250" y="3065463"/>
            <a:ext cx="6192838" cy="6413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第七章  </a:t>
            </a:r>
            <a:r>
              <a:rPr lang="zh-CN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特殊效果与透镜</a:t>
            </a:r>
            <a:endParaRPr lang="en-US" altLang="zh-CN" sz="36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051" name="Text Box 7"/>
          <p:cNvSpPr txBox="1"/>
          <p:nvPr/>
        </p:nvSpPr>
        <p:spPr>
          <a:xfrm>
            <a:off x="4356100" y="3573463"/>
            <a:ext cx="2447925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副标题 11"/>
          <p:cNvSpPr/>
          <p:nvPr/>
        </p:nvSpPr>
        <p:spPr>
          <a:xfrm>
            <a:off x="1143000" y="2924175"/>
            <a:ext cx="7086600" cy="1371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7.2 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案例演示</a:t>
            </a:r>
          </a:p>
          <a:p>
            <a:pPr algn="ctr"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7.2.2  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案例演示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：酒杯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副标题 11"/>
          <p:cNvSpPr/>
          <p:nvPr/>
        </p:nvSpPr>
        <p:spPr>
          <a:xfrm>
            <a:off x="395288" y="1989138"/>
            <a:ext cx="8291512" cy="4445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zh-CN" altLang="en-US" sz="2000" b="0" dirty="0">
                <a:latin typeface="黑体" panose="02010609060101010101" pitchFamily="2" charset="-122"/>
                <a:ea typeface="黑体" panose="02010609060101010101" pitchFamily="2" charset="-122"/>
              </a:rPr>
              <a:t>完成效果</a:t>
            </a:r>
            <a:endParaRPr lang="zh-CN" altLang="en-US" sz="2000" dirty="0">
              <a:latin typeface="宋体" panose="0201060003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1507" name="Picture 4" descr="图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138" y="2420938"/>
            <a:ext cx="2800350" cy="39608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6$BI@`V8QA}K(1U@0[J$T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0000FF"/>
                </a:solidFill>
                <a:ea typeface="黑体" panose="02010609060101010101" pitchFamily="2" charset="-122"/>
              </a:rPr>
              <a:t>操作过程</a:t>
            </a:r>
            <a: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  <a:t/>
            </a:r>
            <a:b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</a:br>
            <a:endParaRPr lang="zh-CN" altLang="en-US" sz="2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2532" name="Text Box 5"/>
          <p:cNvSpPr txBox="1"/>
          <p:nvPr/>
        </p:nvSpPr>
        <p:spPr>
          <a:xfrm>
            <a:off x="611188" y="1844675"/>
            <a:ext cx="4752975" cy="20447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zh-CN" altLang="en-US" sz="2000" b="0" dirty="0">
                <a:latin typeface="黑体" panose="02010609060101010101" pitchFamily="2" charset="-122"/>
                <a:ea typeface="黑体" panose="02010609060101010101" pitchFamily="2" charset="-122"/>
              </a:rPr>
              <a:t>步骤一  绘制背景</a:t>
            </a:r>
          </a:p>
          <a:p>
            <a:r>
              <a:rPr lang="zh-CN" altLang="en-US" sz="1800" b="0" dirty="0">
                <a:latin typeface="Times New Roman" panose="02020603050405020304" pitchFamily="18" charset="0"/>
              </a:rPr>
              <a:t>        双击“矩形工具”按钮，自动生成一个和页面等大小的矩形，将其填充为由蓝紫色到白色再到</a:t>
            </a:r>
            <a:r>
              <a:rPr lang="en-US" altLang="zh-CN" sz="1800" b="0" dirty="0">
                <a:latin typeface="Times New Roman" panose="02020603050405020304" pitchFamily="18" charset="0"/>
              </a:rPr>
              <a:t>(C</a:t>
            </a:r>
            <a:r>
              <a:rPr lang="zh-CN" altLang="en-US" sz="1800" b="0" dirty="0">
                <a:latin typeface="Times New Roman" panose="02020603050405020304" pitchFamily="18" charset="0"/>
              </a:rPr>
              <a:t>：</a:t>
            </a:r>
            <a:r>
              <a:rPr lang="en-US" altLang="zh-CN" sz="1800" b="0" dirty="0">
                <a:latin typeface="Times New Roman" panose="02020603050405020304" pitchFamily="18" charset="0"/>
              </a:rPr>
              <a:t>27</a:t>
            </a:r>
            <a:r>
              <a:rPr lang="zh-CN" altLang="en-US" sz="1800" b="0" dirty="0">
                <a:latin typeface="Times New Roman" panose="02020603050405020304" pitchFamily="18" charset="0"/>
              </a:rPr>
              <a:t>、</a:t>
            </a:r>
            <a:r>
              <a:rPr lang="en-US" altLang="zh-CN" sz="1800" b="0" dirty="0">
                <a:latin typeface="Times New Roman" panose="02020603050405020304" pitchFamily="18" charset="0"/>
              </a:rPr>
              <a:t>M</a:t>
            </a:r>
            <a:r>
              <a:rPr lang="zh-CN" altLang="en-US" sz="1800" b="0" dirty="0">
                <a:latin typeface="Times New Roman" panose="02020603050405020304" pitchFamily="18" charset="0"/>
              </a:rPr>
              <a:t>：</a:t>
            </a:r>
            <a:r>
              <a:rPr lang="en-US" altLang="zh-CN" sz="1800" b="0" dirty="0">
                <a:latin typeface="Times New Roman" panose="02020603050405020304" pitchFamily="18" charset="0"/>
              </a:rPr>
              <a:t>36</a:t>
            </a:r>
            <a:r>
              <a:rPr lang="zh-CN" altLang="en-US" sz="1800" b="0" dirty="0">
                <a:latin typeface="Times New Roman" panose="02020603050405020304" pitchFamily="18" charset="0"/>
              </a:rPr>
              <a:t>、</a:t>
            </a:r>
            <a:r>
              <a:rPr lang="en-US" altLang="zh-CN" sz="1800" b="0" dirty="0">
                <a:latin typeface="Times New Roman" panose="02020603050405020304" pitchFamily="18" charset="0"/>
              </a:rPr>
              <a:t>Y</a:t>
            </a:r>
            <a:r>
              <a:rPr lang="zh-CN" altLang="en-US" sz="1800" b="0" dirty="0">
                <a:latin typeface="Times New Roman" panose="02020603050405020304" pitchFamily="18" charset="0"/>
              </a:rPr>
              <a:t>：</a:t>
            </a:r>
            <a:r>
              <a:rPr lang="en-US" altLang="zh-CN" sz="1800" b="0" dirty="0">
                <a:latin typeface="Times New Roman" panose="02020603050405020304" pitchFamily="18" charset="0"/>
              </a:rPr>
              <a:t>0</a:t>
            </a:r>
            <a:r>
              <a:rPr lang="zh-CN" altLang="en-US" sz="1800" b="0" dirty="0">
                <a:latin typeface="Times New Roman" panose="02020603050405020304" pitchFamily="18" charset="0"/>
              </a:rPr>
              <a:t>、</a:t>
            </a:r>
            <a:r>
              <a:rPr lang="en-US" altLang="zh-CN" sz="1800" b="0" dirty="0">
                <a:latin typeface="Times New Roman" panose="02020603050405020304" pitchFamily="18" charset="0"/>
              </a:rPr>
              <a:t>K</a:t>
            </a:r>
            <a:r>
              <a:rPr lang="zh-CN" altLang="en-US" sz="1800" b="0" dirty="0">
                <a:latin typeface="Times New Roman" panose="02020603050405020304" pitchFamily="18" charset="0"/>
              </a:rPr>
              <a:t>：</a:t>
            </a:r>
            <a:r>
              <a:rPr lang="en-US" altLang="zh-CN" sz="1800" b="0" dirty="0">
                <a:latin typeface="Times New Roman" panose="02020603050405020304" pitchFamily="18" charset="0"/>
              </a:rPr>
              <a:t>0)</a:t>
            </a:r>
            <a:r>
              <a:rPr lang="zh-CN" altLang="en-US" sz="1800" b="0" dirty="0">
                <a:latin typeface="Times New Roman" panose="02020603050405020304" pitchFamily="18" charset="0"/>
              </a:rPr>
              <a:t>再到深蓝色的线性渐变，设置角度为</a:t>
            </a:r>
            <a:r>
              <a:rPr lang="en-US" altLang="zh-CN" sz="1800" b="0" dirty="0">
                <a:latin typeface="Times New Roman" panose="02020603050405020304" pitchFamily="18" charset="0"/>
              </a:rPr>
              <a:t>-90</a:t>
            </a:r>
            <a:r>
              <a:rPr lang="zh-CN" altLang="en-US" sz="1800" b="0" dirty="0">
                <a:latin typeface="Times New Roman" panose="02020603050405020304" pitchFamily="18" charset="0"/>
              </a:rPr>
              <a:t>。选择矩形，执行“排列”→“锁定对象”命令，将背景锁定起来，如图</a:t>
            </a:r>
            <a:r>
              <a:rPr lang="en-US" altLang="zh-CN" sz="1800" b="0" dirty="0">
                <a:latin typeface="Times New Roman" panose="02020603050405020304" pitchFamily="18" charset="0"/>
              </a:rPr>
              <a:t>7.27</a:t>
            </a:r>
            <a:r>
              <a:rPr lang="zh-CN" altLang="en-US" sz="1800" b="0" dirty="0">
                <a:latin typeface="Times New Roman" panose="02020603050405020304" pitchFamily="18" charset="0"/>
              </a:rPr>
              <a:t>所示。</a:t>
            </a:r>
          </a:p>
        </p:txBody>
      </p:sp>
      <p:pic>
        <p:nvPicPr>
          <p:cNvPr id="22533" name="Picture 7" descr="图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0" y="1916113"/>
            <a:ext cx="2954338" cy="41767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图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5" y="1916113"/>
            <a:ext cx="2954338" cy="4176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AutoShape 2" descr="6$BI@`V8QA}K(1U@0[J$T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56" name="Rectangle 3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0000FF"/>
                </a:solidFill>
                <a:ea typeface="黑体" panose="02010609060101010101" pitchFamily="2" charset="-122"/>
              </a:rPr>
              <a:t>操作过程</a:t>
            </a:r>
            <a: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  <a:t/>
            </a:r>
            <a:b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</a:br>
            <a:endParaRPr lang="zh-CN" altLang="en-US" sz="2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3557" name="Text Box 5"/>
          <p:cNvSpPr txBox="1"/>
          <p:nvPr/>
        </p:nvSpPr>
        <p:spPr>
          <a:xfrm>
            <a:off x="611188" y="1844675"/>
            <a:ext cx="4752975" cy="9461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zh-CN" altLang="en-US" sz="2000" b="0" dirty="0">
                <a:latin typeface="黑体" panose="02010609060101010101" pitchFamily="2" charset="-122"/>
                <a:ea typeface="黑体" panose="02010609060101010101" pitchFamily="2" charset="-122"/>
              </a:rPr>
              <a:t>步骤二  绘制酒杯</a:t>
            </a:r>
          </a:p>
          <a:p>
            <a:r>
              <a:rPr lang="en-US" altLang="zh-CN" sz="1800" b="0" dirty="0">
                <a:latin typeface="Times New Roman" panose="02020603050405020304" pitchFamily="18" charset="0"/>
              </a:rPr>
              <a:t>(1)</a:t>
            </a:r>
            <a:r>
              <a:rPr lang="zh-CN" altLang="en-US" sz="1800" b="0" dirty="0">
                <a:latin typeface="Times New Roman" panose="02020603050405020304" pitchFamily="18" charset="0"/>
              </a:rPr>
              <a:t>选择“贝塞尔工具”以及“椭圆形工具”绘制酒杯的轮廓，将轮廓设置为白色，如图</a:t>
            </a:r>
            <a:r>
              <a:rPr lang="en-US" altLang="zh-CN" sz="1800" b="0" dirty="0">
                <a:latin typeface="Times New Roman" panose="02020603050405020304" pitchFamily="18" charset="0"/>
              </a:rPr>
              <a:t>7.28</a:t>
            </a:r>
            <a:r>
              <a:rPr lang="zh-CN" altLang="en-US" sz="1800" b="0" dirty="0">
                <a:latin typeface="Times New Roman" panose="02020603050405020304" pitchFamily="18" charset="0"/>
              </a:rPr>
              <a:t>所示。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6" descr="图9.29 “交互式阴影工具”属性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3000375"/>
            <a:ext cx="4568825" cy="1643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AutoShape 2" descr="6$BI@`V8QA}K(1U@0[J$T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4580" name="Rectangle 3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0000FF"/>
                </a:solidFill>
                <a:ea typeface="黑体" panose="02010609060101010101" pitchFamily="2" charset="-122"/>
              </a:rPr>
              <a:t>操作过程</a:t>
            </a:r>
            <a: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  <a:t/>
            </a:r>
            <a:b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</a:br>
            <a:endParaRPr lang="zh-CN" altLang="en-US" sz="2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4581" name="Text Box 5"/>
          <p:cNvSpPr txBox="1"/>
          <p:nvPr/>
        </p:nvSpPr>
        <p:spPr>
          <a:xfrm>
            <a:off x="611188" y="1844675"/>
            <a:ext cx="8137525" cy="91598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zh-CN" sz="1800" b="0" dirty="0">
                <a:latin typeface="Times New Roman" panose="02020603050405020304" pitchFamily="18" charset="0"/>
              </a:rPr>
              <a:t>(2)</a:t>
            </a:r>
            <a:r>
              <a:rPr lang="zh-CN" altLang="en-US" sz="1800" b="0" dirty="0">
                <a:latin typeface="Times New Roman" panose="02020603050405020304" pitchFamily="18" charset="0"/>
              </a:rPr>
              <a:t>选择杯口的椭圆形，选择工具栏中的“交互式阴影工具”，在图形上单击并拖拽鼠标，在属性栏上设置“阴影角度”为</a:t>
            </a:r>
            <a:r>
              <a:rPr lang="en-US" altLang="zh-CN" sz="1800" b="0" dirty="0">
                <a:latin typeface="Times New Roman" panose="02020603050405020304" pitchFamily="18" charset="0"/>
              </a:rPr>
              <a:t>-90</a:t>
            </a:r>
            <a:r>
              <a:rPr lang="zh-CN" altLang="en-US" sz="1800" b="0" dirty="0">
                <a:latin typeface="Times New Roman" panose="02020603050405020304" pitchFamily="18" charset="0"/>
              </a:rPr>
              <a:t>，其他设置参照图</a:t>
            </a:r>
            <a:r>
              <a:rPr lang="en-US" altLang="zh-CN" sz="1800" b="0" dirty="0">
                <a:latin typeface="Times New Roman" panose="02020603050405020304" pitchFamily="18" charset="0"/>
              </a:rPr>
              <a:t>7.29</a:t>
            </a:r>
            <a:r>
              <a:rPr lang="zh-CN" altLang="en-US" sz="1800" b="0" dirty="0">
                <a:latin typeface="Times New Roman" panose="02020603050405020304" pitchFamily="18" charset="0"/>
              </a:rPr>
              <a:t>所示。设置好的图形效果如图</a:t>
            </a:r>
            <a:r>
              <a:rPr lang="en-US" altLang="zh-CN" sz="1800" b="0" dirty="0">
                <a:latin typeface="Times New Roman" panose="02020603050405020304" pitchFamily="18" charset="0"/>
              </a:rPr>
              <a:t>7.30</a:t>
            </a:r>
            <a:r>
              <a:rPr lang="zh-CN" altLang="en-US" sz="1800" b="0" dirty="0">
                <a:latin typeface="Times New Roman" panose="02020603050405020304" pitchFamily="18" charset="0"/>
              </a:rPr>
              <a:t>所示。</a:t>
            </a:r>
          </a:p>
        </p:txBody>
      </p:sp>
      <p:pic>
        <p:nvPicPr>
          <p:cNvPr id="24582" name="Picture 5" descr="图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25" y="3006725"/>
            <a:ext cx="2735263" cy="6048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6$BI@`V8QA}K(1U@0[J$T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0000FF"/>
                </a:solidFill>
                <a:ea typeface="黑体" panose="02010609060101010101" pitchFamily="2" charset="-122"/>
              </a:rPr>
              <a:t>操作过程</a:t>
            </a:r>
            <a: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  <a:t/>
            </a:r>
            <a:b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</a:br>
            <a:endParaRPr lang="zh-CN" altLang="en-US" sz="2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5604" name="Text Box 5"/>
          <p:cNvSpPr txBox="1"/>
          <p:nvPr/>
        </p:nvSpPr>
        <p:spPr>
          <a:xfrm>
            <a:off x="611188" y="1844675"/>
            <a:ext cx="8137525" cy="146526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zh-CN" sz="1800" b="0" dirty="0">
                <a:latin typeface="Times New Roman" panose="02020603050405020304" pitchFamily="18" charset="0"/>
              </a:rPr>
              <a:t>(3)</a:t>
            </a:r>
            <a:r>
              <a:rPr lang="zh-CN" altLang="en-US" sz="1800" b="0" dirty="0">
                <a:latin typeface="Times New Roman" panose="02020603050405020304" pitchFamily="18" charset="0"/>
              </a:rPr>
              <a:t>选择添加了阴影的图形，执行“排列”→“打散阴影群组”命令，将图形和阴影分开。</a:t>
            </a:r>
          </a:p>
          <a:p>
            <a:r>
              <a:rPr lang="en-US" altLang="zh-CN" sz="1800" b="0" dirty="0">
                <a:latin typeface="Times New Roman" panose="02020603050405020304" pitchFamily="18" charset="0"/>
              </a:rPr>
              <a:t>(4)</a:t>
            </a:r>
            <a:r>
              <a:rPr lang="zh-CN" altLang="en-US" sz="1800" b="0" dirty="0">
                <a:latin typeface="Times New Roman" panose="02020603050405020304" pitchFamily="18" charset="0"/>
              </a:rPr>
              <a:t>选择阴影图形，执行“效果”→“图框精确剪裁”→“放置在容器中”命令，当鼠标变成黑色箭头时，在杯口处单击鼠标，阴影图形被置入到杯口图形中了，效果如图</a:t>
            </a:r>
            <a:r>
              <a:rPr lang="en-US" altLang="zh-CN" sz="1800" b="0" dirty="0">
                <a:latin typeface="Times New Roman" panose="02020603050405020304" pitchFamily="18" charset="0"/>
              </a:rPr>
              <a:t>7.31</a:t>
            </a:r>
            <a:r>
              <a:rPr lang="zh-CN" altLang="en-US" sz="1800" b="0" dirty="0">
                <a:latin typeface="Times New Roman" panose="02020603050405020304" pitchFamily="18" charset="0"/>
              </a:rPr>
              <a:t>所示。</a:t>
            </a:r>
          </a:p>
        </p:txBody>
      </p:sp>
      <p:pic>
        <p:nvPicPr>
          <p:cNvPr id="25605" name="Picture 5" descr="图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3" y="3933825"/>
            <a:ext cx="4751387" cy="569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6$BI@`V8QA}K(1U@0[J$T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0000FF"/>
                </a:solidFill>
                <a:ea typeface="黑体" panose="02010609060101010101" pitchFamily="2" charset="-122"/>
              </a:rPr>
              <a:t>操作过程</a:t>
            </a:r>
            <a: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  <a:t/>
            </a:r>
            <a:b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</a:br>
            <a:endParaRPr lang="zh-CN" altLang="en-US" sz="2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6628" name="Text Box 5"/>
          <p:cNvSpPr txBox="1"/>
          <p:nvPr/>
        </p:nvSpPr>
        <p:spPr>
          <a:xfrm>
            <a:off x="611188" y="1844675"/>
            <a:ext cx="8137525" cy="3667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zh-CN" sz="1800" b="0" dirty="0">
                <a:latin typeface="Times New Roman" panose="02020603050405020304" pitchFamily="18" charset="0"/>
              </a:rPr>
              <a:t>(5)</a:t>
            </a:r>
            <a:r>
              <a:rPr lang="zh-CN" altLang="en-US" sz="1800" b="0" dirty="0">
                <a:latin typeface="Times New Roman" panose="02020603050405020304" pitchFamily="18" charset="0"/>
              </a:rPr>
              <a:t>使用同样的方法，绘制酒杯的杯身。如图</a:t>
            </a:r>
            <a:r>
              <a:rPr lang="en-US" altLang="zh-CN" sz="1800" b="0" dirty="0">
                <a:latin typeface="Times New Roman" panose="02020603050405020304" pitchFamily="18" charset="0"/>
              </a:rPr>
              <a:t>7.32</a:t>
            </a:r>
            <a:r>
              <a:rPr lang="zh-CN" altLang="en-US" sz="1800" b="0" dirty="0">
                <a:latin typeface="Times New Roman" panose="02020603050405020304" pitchFamily="18" charset="0"/>
              </a:rPr>
              <a:t>所示。</a:t>
            </a:r>
          </a:p>
        </p:txBody>
      </p:sp>
      <p:pic>
        <p:nvPicPr>
          <p:cNvPr id="26629" name="Picture 5" descr="图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2205038"/>
            <a:ext cx="2978150" cy="42116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6$BI@`V8QA}K(1U@0[J$T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0000FF"/>
                </a:solidFill>
                <a:ea typeface="黑体" panose="02010609060101010101" pitchFamily="2" charset="-122"/>
              </a:rPr>
              <a:t>操作过程</a:t>
            </a:r>
            <a: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  <a:t/>
            </a:r>
            <a:b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</a:br>
            <a:endParaRPr lang="zh-CN" altLang="en-US" sz="2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7652" name="Text Box 5"/>
          <p:cNvSpPr txBox="1"/>
          <p:nvPr/>
        </p:nvSpPr>
        <p:spPr>
          <a:xfrm>
            <a:off x="611188" y="1844675"/>
            <a:ext cx="4176712" cy="17399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zh-CN" sz="1800" b="0" dirty="0">
                <a:latin typeface="Times New Roman" panose="02020603050405020304" pitchFamily="18" charset="0"/>
              </a:rPr>
              <a:t>(6)</a:t>
            </a:r>
            <a:r>
              <a:rPr lang="zh-CN" altLang="en-US" sz="1800" b="0" dirty="0">
                <a:latin typeface="Times New Roman" panose="02020603050405020304" pitchFamily="18" charset="0"/>
              </a:rPr>
              <a:t>选择“贝塞尔工具”绘制高光部分，填充由</a:t>
            </a:r>
            <a:r>
              <a:rPr lang="en-US" altLang="zh-CN" sz="1800" b="0" dirty="0">
                <a:latin typeface="Times New Roman" panose="02020603050405020304" pitchFamily="18" charset="0"/>
              </a:rPr>
              <a:t>20%</a:t>
            </a:r>
            <a:r>
              <a:rPr lang="zh-CN" altLang="en-US" sz="1800" b="0" dirty="0">
                <a:latin typeface="Times New Roman" panose="02020603050405020304" pitchFamily="18" charset="0"/>
              </a:rPr>
              <a:t>黑色到白色的线性渐变，角度为</a:t>
            </a:r>
            <a:r>
              <a:rPr lang="en-US" altLang="zh-CN" sz="1800" b="0" dirty="0">
                <a:latin typeface="Times New Roman" panose="02020603050405020304" pitchFamily="18" charset="0"/>
              </a:rPr>
              <a:t>-90,</a:t>
            </a:r>
            <a:r>
              <a:rPr lang="zh-CN" altLang="en-US" sz="1800" b="0" dirty="0">
                <a:latin typeface="Times New Roman" panose="02020603050405020304" pitchFamily="18" charset="0"/>
              </a:rPr>
              <a:t>去掉轮廓。选择“交互式透明工具”，给高光图形设置“透明度类型”为线性，“透明中心点”为</a:t>
            </a:r>
            <a:r>
              <a:rPr lang="en-US" altLang="zh-CN" sz="1800" b="0" dirty="0">
                <a:latin typeface="Times New Roman" panose="02020603050405020304" pitchFamily="18" charset="0"/>
              </a:rPr>
              <a:t>100</a:t>
            </a:r>
            <a:r>
              <a:rPr lang="zh-CN" altLang="en-US" sz="1800" b="0" dirty="0">
                <a:latin typeface="Times New Roman" panose="02020603050405020304" pitchFamily="18" charset="0"/>
              </a:rPr>
              <a:t>，效果如图</a:t>
            </a:r>
            <a:r>
              <a:rPr lang="en-US" altLang="zh-CN" sz="1800" b="0" dirty="0">
                <a:latin typeface="Times New Roman" panose="02020603050405020304" pitchFamily="18" charset="0"/>
              </a:rPr>
              <a:t>7.33</a:t>
            </a:r>
            <a:r>
              <a:rPr lang="zh-CN" altLang="en-US" sz="1800" b="0" dirty="0">
                <a:latin typeface="Times New Roman" panose="02020603050405020304" pitchFamily="18" charset="0"/>
              </a:rPr>
              <a:t>所示。</a:t>
            </a:r>
          </a:p>
        </p:txBody>
      </p:sp>
      <p:pic>
        <p:nvPicPr>
          <p:cNvPr id="27653" name="Picture 5" descr="图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1916113"/>
            <a:ext cx="3157538" cy="44656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6$BI@`V8QA}K(1U@0[J$T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0000FF"/>
                </a:solidFill>
                <a:ea typeface="黑体" panose="02010609060101010101" pitchFamily="2" charset="-122"/>
              </a:rPr>
              <a:t>操作过程</a:t>
            </a:r>
            <a: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  <a:t/>
            </a:r>
            <a:b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</a:br>
            <a:endParaRPr lang="zh-CN" altLang="en-US" sz="2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8676" name="Text Box 5"/>
          <p:cNvSpPr txBox="1"/>
          <p:nvPr/>
        </p:nvSpPr>
        <p:spPr>
          <a:xfrm>
            <a:off x="611188" y="1844675"/>
            <a:ext cx="4176712" cy="119062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zh-CN" sz="1800" b="0" dirty="0">
                <a:latin typeface="Times New Roman" panose="02020603050405020304" pitchFamily="18" charset="0"/>
              </a:rPr>
              <a:t>(7)</a:t>
            </a:r>
            <a:r>
              <a:rPr lang="zh-CN" altLang="en-US" sz="1800" b="0" dirty="0">
                <a:latin typeface="Times New Roman" panose="02020603050405020304" pitchFamily="18" charset="0"/>
              </a:rPr>
              <a:t>选择“贝塞尔工具”绘制红酒部分，设置上面的酒面填充颜色为红色到黑色的线性渐变，下面的酒面填充色为黑色到红色的线性渐变，效果如图</a:t>
            </a:r>
            <a:r>
              <a:rPr lang="en-US" altLang="zh-CN" sz="1800" b="0" dirty="0">
                <a:latin typeface="Times New Roman" panose="02020603050405020304" pitchFamily="18" charset="0"/>
              </a:rPr>
              <a:t>7.34</a:t>
            </a:r>
            <a:r>
              <a:rPr lang="zh-CN" altLang="en-US" sz="1800" b="0" dirty="0">
                <a:latin typeface="Times New Roman" panose="02020603050405020304" pitchFamily="18" charset="0"/>
              </a:rPr>
              <a:t>所示。</a:t>
            </a:r>
          </a:p>
        </p:txBody>
      </p:sp>
      <p:pic>
        <p:nvPicPr>
          <p:cNvPr id="28677" name="Picture 5" descr="图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1916113"/>
            <a:ext cx="3157538" cy="44656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6$BI@`V8QA}K(1U@0[J$T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0000FF"/>
                </a:solidFill>
                <a:ea typeface="黑体" panose="02010609060101010101" pitchFamily="2" charset="-122"/>
              </a:rPr>
              <a:t>操作过程</a:t>
            </a:r>
            <a: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  <a:t/>
            </a:r>
            <a:b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</a:br>
            <a:endParaRPr lang="zh-CN" altLang="en-US" sz="2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9700" name="Text Box 5"/>
          <p:cNvSpPr txBox="1"/>
          <p:nvPr/>
        </p:nvSpPr>
        <p:spPr>
          <a:xfrm>
            <a:off x="611188" y="1844675"/>
            <a:ext cx="4105275" cy="91598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zh-CN" sz="1800" b="0" dirty="0">
                <a:latin typeface="Times New Roman" panose="02020603050405020304" pitchFamily="18" charset="0"/>
              </a:rPr>
              <a:t>(8)</a:t>
            </a:r>
            <a:r>
              <a:rPr lang="zh-CN" altLang="en-US" sz="1800" b="0" dirty="0">
                <a:latin typeface="Times New Roman" panose="02020603050405020304" pitchFamily="18" charset="0"/>
              </a:rPr>
              <a:t>选择“贝塞尔工具”绘制红酒部分相间的高光部分，填充为白色，去掉轮廓，如图</a:t>
            </a:r>
            <a:r>
              <a:rPr lang="en-US" altLang="zh-CN" sz="1800" b="0" dirty="0">
                <a:latin typeface="Times New Roman" panose="02020603050405020304" pitchFamily="18" charset="0"/>
              </a:rPr>
              <a:t>7.35</a:t>
            </a:r>
            <a:r>
              <a:rPr lang="zh-CN" altLang="en-US" sz="1800" b="0" dirty="0">
                <a:latin typeface="Times New Roman" panose="02020603050405020304" pitchFamily="18" charset="0"/>
              </a:rPr>
              <a:t>所示。</a:t>
            </a:r>
          </a:p>
        </p:txBody>
      </p:sp>
      <p:pic>
        <p:nvPicPr>
          <p:cNvPr id="29701" name="Picture 5" descr="图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5" y="1916113"/>
            <a:ext cx="3159125" cy="44656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副标题 11"/>
          <p:cNvSpPr/>
          <p:nvPr/>
        </p:nvSpPr>
        <p:spPr>
          <a:xfrm>
            <a:off x="468313" y="1254125"/>
            <a:ext cx="8351837" cy="419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zh-CN" altLang="en-US" sz="2000" b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内容介绍</a:t>
            </a:r>
          </a:p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zh-CN" sz="1600" b="0" dirty="0">
                <a:latin typeface="宋体" panose="02010600030101010101" pitchFamily="2" charset="-122"/>
              </a:rPr>
              <a:t>    </a:t>
            </a:r>
            <a:r>
              <a:rPr lang="en-US" altLang="en-US" sz="1800" b="0" dirty="0">
                <a:latin typeface="宋体" panose="02010600030101010101" pitchFamily="2" charset="-122"/>
              </a:rPr>
              <a:t>为了最大限度地满足同学们的创作需求，CorelDRAW X4为同学们提供了许多给对象添加特殊效果的工具。本章将为大家介绍的特效与透镜有：透视效果、图框精确剪裁、使明亮透镜、颜色添加透镜、色彩限度透镜、鱼眼透镜、热图透镜、透明度透镜、放大透镜等。灵活地运用上面这些特殊效果，可以使同学们创作出的作品更加生动。</a:t>
            </a:r>
            <a:endParaRPr lang="zh-CN" altLang="en-US" sz="1800" b="0" dirty="0">
              <a:latin typeface="宋体" panose="02010600030101010101" pitchFamily="2" charset="-122"/>
            </a:endParaRPr>
          </a:p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endParaRPr lang="zh-CN" altLang="en-US" sz="1600" b="0" dirty="0">
              <a:latin typeface="宋体" panose="02010600030101010101" pitchFamily="2" charset="-122"/>
            </a:endParaRPr>
          </a:p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zh-CN" altLang="en-US" sz="2000" b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培养目标</a:t>
            </a:r>
          </a:p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1800" b="0" dirty="0">
                <a:latin typeface="宋体" panose="02010600030101010101" pitchFamily="2" charset="-122"/>
              </a:rPr>
              <a:t>(1)掌握透镜的使用方法。</a:t>
            </a:r>
          </a:p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1800" b="0" dirty="0">
                <a:latin typeface="宋体" panose="02010600030101010101" pitchFamily="2" charset="-122"/>
              </a:rPr>
              <a:t>(2)会使用透镜制作简单的特殊效果。</a:t>
            </a:r>
            <a:endParaRPr lang="en-US" altLang="zh-CN" sz="1800" b="0" dirty="0">
              <a:latin typeface="宋体" panose="02010600030101010101" pitchFamily="2" charset="-122"/>
            </a:endParaRPr>
          </a:p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endParaRPr lang="en-US" altLang="zh-CN" sz="1600" b="0" dirty="0">
              <a:latin typeface="宋体" panose="02010600030101010101" pitchFamily="2" charset="-122"/>
            </a:endParaRPr>
          </a:p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zh-CN" altLang="en-US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重点难点</a:t>
            </a:r>
            <a:r>
              <a:rPr lang="zh-CN" altLang="en-US" sz="1600" b="0" dirty="0">
                <a:solidFill>
                  <a:schemeClr val="accent2"/>
                </a:solidFill>
                <a:latin typeface="宋体" panose="02010600030101010101" pitchFamily="2" charset="-122"/>
              </a:rPr>
              <a:t>  </a:t>
            </a:r>
          </a:p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1800" b="0" dirty="0">
                <a:latin typeface="宋体" panose="02010600030101010101" pitchFamily="2" charset="-122"/>
              </a:rPr>
              <a:t>(1)透视效果。</a:t>
            </a:r>
          </a:p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1800" b="0" dirty="0">
                <a:latin typeface="宋体" panose="02010600030101010101" pitchFamily="2" charset="-122"/>
              </a:rPr>
              <a:t>(2)创建图框精确剪裁方法。</a:t>
            </a:r>
          </a:p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1800" b="0" dirty="0">
                <a:latin typeface="宋体" panose="02010600030101010101" pitchFamily="2" charset="-122"/>
              </a:rPr>
              <a:t>(3)各种透镜效果的操作方法。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6$BI@`V8QA}K(1U@0[J$T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0000FF"/>
                </a:solidFill>
                <a:ea typeface="黑体" panose="02010609060101010101" pitchFamily="2" charset="-122"/>
              </a:rPr>
              <a:t>操作过程</a:t>
            </a:r>
            <a: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  <a:t/>
            </a:r>
            <a:b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</a:br>
            <a:endParaRPr lang="zh-CN" altLang="en-US" sz="2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30724" name="Text Box 5"/>
          <p:cNvSpPr txBox="1"/>
          <p:nvPr/>
        </p:nvSpPr>
        <p:spPr>
          <a:xfrm>
            <a:off x="611188" y="1844675"/>
            <a:ext cx="4176712" cy="9461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zh-CN" altLang="en-US" sz="2000" b="0" dirty="0">
                <a:latin typeface="黑体" panose="02010609060101010101" pitchFamily="2" charset="-122"/>
                <a:ea typeface="黑体" panose="02010609060101010101" pitchFamily="2" charset="-122"/>
              </a:rPr>
              <a:t>步骤三  制作镜像效果</a:t>
            </a:r>
          </a:p>
          <a:p>
            <a:r>
              <a:rPr lang="en-US" altLang="zh-CN" sz="1800" b="0" dirty="0">
                <a:latin typeface="Times New Roman" panose="02020603050405020304" pitchFamily="18" charset="0"/>
              </a:rPr>
              <a:t>(1)</a:t>
            </a:r>
            <a:r>
              <a:rPr lang="zh-CN" altLang="en-US" sz="1800" b="0" dirty="0">
                <a:latin typeface="Times New Roman" panose="02020603050405020304" pitchFamily="18" charset="0"/>
              </a:rPr>
              <a:t>将所有的图形群组，水平向右复制一个，如图</a:t>
            </a:r>
            <a:r>
              <a:rPr lang="en-US" altLang="zh-CN" sz="1800" b="0" dirty="0">
                <a:latin typeface="Times New Roman" panose="02020603050405020304" pitchFamily="18" charset="0"/>
              </a:rPr>
              <a:t>7.36</a:t>
            </a:r>
            <a:r>
              <a:rPr lang="zh-CN" altLang="en-US" sz="1800" b="0" dirty="0">
                <a:latin typeface="Times New Roman" panose="02020603050405020304" pitchFamily="18" charset="0"/>
              </a:rPr>
              <a:t>所示。</a:t>
            </a:r>
          </a:p>
        </p:txBody>
      </p:sp>
      <p:pic>
        <p:nvPicPr>
          <p:cNvPr id="30725" name="Picture 5" descr="图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1916113"/>
            <a:ext cx="3157538" cy="44656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6$BI@`V8QA}K(1U@0[J$T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0000FF"/>
                </a:solidFill>
                <a:ea typeface="黑体" panose="02010609060101010101" pitchFamily="2" charset="-122"/>
              </a:rPr>
              <a:t>操作过程</a:t>
            </a:r>
            <a: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  <a:t/>
            </a:r>
            <a:br>
              <a:rPr lang="zh-CN" altLang="en-US" sz="2000" dirty="0">
                <a:solidFill>
                  <a:srgbClr val="0000FF"/>
                </a:solidFill>
                <a:ea typeface="黑体" panose="02010609060101010101" pitchFamily="2" charset="-122"/>
              </a:rPr>
            </a:br>
            <a:endParaRPr lang="zh-CN" altLang="en-US" sz="2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31748" name="Text Box 5"/>
          <p:cNvSpPr txBox="1"/>
          <p:nvPr/>
        </p:nvSpPr>
        <p:spPr>
          <a:xfrm>
            <a:off x="611188" y="1844675"/>
            <a:ext cx="4248150" cy="201453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zh-CN" sz="1800" b="0" dirty="0">
                <a:latin typeface="Times New Roman" panose="02020603050405020304" pitchFamily="18" charset="0"/>
              </a:rPr>
              <a:t>(2)</a:t>
            </a:r>
            <a:r>
              <a:rPr lang="zh-CN" altLang="en-US" sz="1800" b="0" dirty="0">
                <a:latin typeface="Times New Roman" panose="02020603050405020304" pitchFamily="18" charset="0"/>
              </a:rPr>
              <a:t>选中左边的酒杯，在属性栏上设置旋转度数为</a:t>
            </a:r>
            <a:r>
              <a:rPr lang="en-US" altLang="zh-CN" sz="1800" b="0" dirty="0">
                <a:latin typeface="Times New Roman" panose="02020603050405020304" pitchFamily="18" charset="0"/>
              </a:rPr>
              <a:t>350</a:t>
            </a:r>
            <a:r>
              <a:rPr lang="zh-CN" altLang="en-US" sz="1800" b="0" dirty="0">
                <a:latin typeface="Times New Roman" panose="02020603050405020304" pitchFamily="18" charset="0"/>
              </a:rPr>
              <a:t>度，然后选中右边的酒杯，在属性栏上设置旋转度数为</a:t>
            </a:r>
            <a:r>
              <a:rPr lang="en-US" altLang="zh-CN" sz="1800" b="0" dirty="0">
                <a:latin typeface="Times New Roman" panose="02020603050405020304" pitchFamily="18" charset="0"/>
              </a:rPr>
              <a:t>10</a:t>
            </a:r>
            <a:r>
              <a:rPr lang="zh-CN" altLang="en-US" sz="1800" b="0" dirty="0">
                <a:latin typeface="Times New Roman" panose="02020603050405020304" pitchFamily="18" charset="0"/>
              </a:rPr>
              <a:t>度，适当调整图形的位置，最终效果如图</a:t>
            </a:r>
            <a:r>
              <a:rPr lang="en-US" altLang="zh-CN" sz="1800" b="0" dirty="0">
                <a:latin typeface="Times New Roman" panose="02020603050405020304" pitchFamily="18" charset="0"/>
              </a:rPr>
              <a:t>7.26</a:t>
            </a:r>
            <a:r>
              <a:rPr lang="zh-CN" altLang="en-US" sz="1800" b="0" dirty="0">
                <a:latin typeface="Times New Roman" panose="02020603050405020304" pitchFamily="18" charset="0"/>
              </a:rPr>
              <a:t>所示。</a:t>
            </a:r>
          </a:p>
          <a:p>
            <a:r>
              <a:rPr lang="en-US" altLang="zh-CN" sz="1800" b="0" dirty="0">
                <a:latin typeface="Times New Roman" panose="02020603050405020304" pitchFamily="18" charset="0"/>
              </a:rPr>
              <a:t>(3)</a:t>
            </a:r>
            <a:r>
              <a:rPr lang="zh-CN" altLang="en-US" sz="1800" b="0" dirty="0">
                <a:latin typeface="Times New Roman" panose="02020603050405020304" pitchFamily="18" charset="0"/>
              </a:rPr>
              <a:t>所有的图形绘制完成以后，记得要将锁定的图形解除锁定，执行“排列”→“解除锁定对象”命令即可。</a:t>
            </a:r>
          </a:p>
        </p:txBody>
      </p:sp>
      <p:pic>
        <p:nvPicPr>
          <p:cNvPr id="31749" name="Picture 5" descr="图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813" y="1916113"/>
            <a:ext cx="3157537" cy="44656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/>
          <p:nvPr/>
        </p:nvSpPr>
        <p:spPr>
          <a:xfrm>
            <a:off x="609600" y="2438400"/>
            <a:ext cx="8153400" cy="2286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方正行楷简体" pitchFamily="2" charset="-122"/>
              </a:rPr>
              <a:t>               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7.1</a:t>
            </a:r>
            <a:r>
              <a:rPr lang="en-US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理论解说</a:t>
            </a:r>
            <a:r>
              <a:rPr lang="zh-CN" altLang="en-US" sz="2800" b="0" dirty="0">
                <a:solidFill>
                  <a:srgbClr val="0000FF"/>
                </a:solidFill>
                <a:latin typeface="黑体" panose="02010609060101010101" pitchFamily="2" charset="-122"/>
                <a:ea typeface="方正行楷简体" pitchFamily="2" charset="-122"/>
              </a:rPr>
              <a:t/>
            </a:r>
            <a:br>
              <a:rPr lang="zh-CN" altLang="en-US" sz="2800" b="0" dirty="0">
                <a:solidFill>
                  <a:srgbClr val="0000FF"/>
                </a:solidFill>
                <a:latin typeface="黑体" panose="02010609060101010101" pitchFamily="2" charset="-122"/>
                <a:ea typeface="方正行楷简体" pitchFamily="2" charset="-122"/>
              </a:rPr>
            </a:br>
            <a:r>
              <a:rPr lang="zh-CN" altLang="en-US" sz="1000" b="0" dirty="0">
                <a:solidFill>
                  <a:srgbClr val="0000FF"/>
                </a:solidFill>
                <a:latin typeface="黑体" panose="02010609060101010101" pitchFamily="2" charset="-122"/>
                <a:ea typeface="方正行楷简体" pitchFamily="2" charset="-122"/>
              </a:rPr>
              <a:t/>
            </a:r>
            <a:br>
              <a:rPr lang="zh-CN" altLang="en-US" sz="1000" b="0" dirty="0">
                <a:solidFill>
                  <a:srgbClr val="0000FF"/>
                </a:solidFill>
                <a:latin typeface="黑体" panose="02010609060101010101" pitchFamily="2" charset="-122"/>
                <a:ea typeface="方正行楷简体" pitchFamily="2" charset="-122"/>
              </a:rPr>
            </a:br>
            <a:r>
              <a:rPr lang="en-US" altLang="en-US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7.1.1  透视效果</a:t>
            </a:r>
            <a:br>
              <a:rPr lang="en-US" altLang="en-US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en-US" altLang="zh-CN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en-US" altLang="en-US" sz="1800" b="0" dirty="0">
                <a:latin typeface="宋体" panose="02010600030101010101" pitchFamily="2" charset="-122"/>
              </a:rPr>
              <a:t>通过缩短对象的一边或两边，可以创建透视效果。这种效果使对象看起来像是沿一个或两个方向后退，从而产生距离感。透视效果分为单点透视和两点透视效果。 </a:t>
            </a:r>
            <a:br>
              <a:rPr lang="en-US" altLang="en-US" sz="1800" b="0" dirty="0">
                <a:latin typeface="宋体" panose="02010600030101010101" pitchFamily="2" charset="-122"/>
              </a:rPr>
            </a:br>
            <a:r>
              <a:rPr lang="en-US" altLang="zh-CN" sz="1800" b="0" dirty="0">
                <a:latin typeface="宋体" panose="02010600030101010101" pitchFamily="2" charset="-122"/>
              </a:rPr>
              <a:t>    </a:t>
            </a:r>
            <a:r>
              <a:rPr lang="en-US" altLang="en-US" sz="1800" b="0" dirty="0">
                <a:latin typeface="宋体" panose="02010600030101010101" pitchFamily="2" charset="-122"/>
              </a:rPr>
              <a:t>使用单点透视时按住Ctrl键的同时拖动节点，使用两点透视时拖动网格外面的节点来应用要使用的效果。图7.1所示就是不同的透视效果。  </a:t>
            </a:r>
            <a:br>
              <a:rPr lang="en-US" altLang="en-US" sz="1800" b="0" dirty="0">
                <a:latin typeface="宋体" panose="02010600030101010101" pitchFamily="2" charset="-122"/>
              </a:rPr>
            </a:br>
            <a:r>
              <a:rPr lang="en-US" altLang="en-US" sz="1800" b="0" dirty="0">
                <a:latin typeface="宋体" panose="02010600030101010101" pitchFamily="2" charset="-122"/>
              </a:rPr>
              <a:t>选中文字，执行“效果”→“添加透视”命令，文字四周被覆上边框，拖动边框的任意一角调整文字的透视效果。</a:t>
            </a:r>
            <a:r>
              <a:rPr lang="en-US" altLang="zh-CN" sz="1800" b="0" dirty="0">
                <a:latin typeface="宋体" panose="02010600030101010101" pitchFamily="2" charset="-122"/>
              </a:rPr>
              <a:t/>
            </a:r>
            <a:br>
              <a:rPr lang="en-US" altLang="zh-CN" sz="1800" b="0" dirty="0">
                <a:latin typeface="宋体" panose="02010600030101010101" pitchFamily="2" charset="-122"/>
              </a:rPr>
            </a:br>
            <a:r>
              <a:rPr lang="en-US" altLang="zh-CN" sz="1800" b="0" dirty="0">
                <a:latin typeface="宋体" panose="02010600030101010101" pitchFamily="2" charset="-122"/>
              </a:rPr>
              <a:t/>
            </a:r>
            <a:br>
              <a:rPr lang="en-US" altLang="zh-CN" sz="1800" b="0" dirty="0">
                <a:latin typeface="宋体" panose="02010600030101010101" pitchFamily="2" charset="-122"/>
              </a:rPr>
            </a:br>
            <a:r>
              <a:rPr lang="en-US" altLang="zh-CN" sz="1800" b="0" dirty="0">
                <a:latin typeface="宋体" panose="02010600030101010101" pitchFamily="2" charset="-122"/>
              </a:rPr>
              <a:t/>
            </a:r>
            <a:br>
              <a:rPr lang="en-US" altLang="zh-CN" sz="1800" b="0" dirty="0">
                <a:latin typeface="宋体" panose="02010600030101010101" pitchFamily="2" charset="-122"/>
              </a:rPr>
            </a:br>
            <a:r>
              <a:rPr lang="en-US" altLang="zh-CN" sz="1800" b="0" dirty="0">
                <a:latin typeface="宋体" panose="02010600030101010101" pitchFamily="2" charset="-122"/>
              </a:rPr>
              <a:t/>
            </a:r>
            <a:br>
              <a:rPr lang="en-US" altLang="zh-CN" sz="1800" b="0" dirty="0">
                <a:latin typeface="宋体" panose="02010600030101010101" pitchFamily="2" charset="-122"/>
              </a:rPr>
            </a:br>
            <a:r>
              <a:rPr lang="en-US" altLang="zh-CN" sz="1800" b="0" dirty="0">
                <a:latin typeface="宋体" panose="02010600030101010101" pitchFamily="2" charset="-122"/>
              </a:rPr>
              <a:t/>
            </a:r>
            <a:br>
              <a:rPr lang="en-US" altLang="zh-CN" sz="1800" b="0" dirty="0">
                <a:latin typeface="宋体" panose="02010600030101010101" pitchFamily="2" charset="-122"/>
              </a:rPr>
            </a:br>
            <a:r>
              <a:rPr lang="en-US" altLang="zh-CN" sz="1800" b="0" dirty="0">
                <a:latin typeface="宋体" panose="02010600030101010101" pitchFamily="2" charset="-122"/>
              </a:rPr>
              <a:t/>
            </a:r>
            <a:br>
              <a:rPr lang="en-US" altLang="zh-CN" sz="1800" b="0" dirty="0">
                <a:latin typeface="宋体" panose="02010600030101010101" pitchFamily="2" charset="-122"/>
              </a:rPr>
            </a:br>
            <a:r>
              <a:rPr lang="en-US" altLang="zh-CN" sz="1800" b="0" dirty="0">
                <a:latin typeface="宋体" panose="02010600030101010101" pitchFamily="2" charset="-122"/>
              </a:rPr>
              <a:t/>
            </a:r>
            <a:br>
              <a:rPr lang="en-US" altLang="zh-CN" sz="1800" b="0" dirty="0">
                <a:latin typeface="宋体" panose="02010600030101010101" pitchFamily="2" charset="-122"/>
              </a:rPr>
            </a:br>
            <a:r>
              <a:rPr lang="en-US" altLang="zh-CN" sz="1800" b="0" dirty="0">
                <a:latin typeface="宋体" panose="02010600030101010101" pitchFamily="2" charset="-122"/>
              </a:rPr>
              <a:t/>
            </a:r>
            <a:br>
              <a:rPr lang="en-US" altLang="zh-CN" sz="1800" b="0" dirty="0">
                <a:latin typeface="宋体" panose="02010600030101010101" pitchFamily="2" charset="-122"/>
              </a:rPr>
            </a:br>
            <a:r>
              <a:rPr lang="en-US" altLang="zh-CN" sz="1800" b="0" dirty="0">
                <a:latin typeface="宋体" panose="02010600030101010101" pitchFamily="2" charset="-122"/>
              </a:rPr>
              <a:t>    </a:t>
            </a:r>
            <a:r>
              <a:rPr lang="zh-CN" altLang="en-US" sz="1800" b="0" dirty="0">
                <a:latin typeface="宋体" panose="02010600030101010101" pitchFamily="2" charset="-122"/>
              </a:rPr>
              <a:t>按住</a:t>
            </a:r>
            <a:r>
              <a:rPr lang="en-US" altLang="zh-CN" sz="1800" b="0" dirty="0">
                <a:latin typeface="宋体" panose="02010600030101010101" pitchFamily="2" charset="-122"/>
              </a:rPr>
              <a:t>Ctrl</a:t>
            </a:r>
            <a:r>
              <a:rPr lang="zh-CN" altLang="en-US" sz="1800" b="0" dirty="0">
                <a:latin typeface="宋体" panose="02010600030101010101" pitchFamily="2" charset="-122"/>
              </a:rPr>
              <a:t>键可以强制节点沿水平或垂直轴移动，从而产生单点透视效果。</a:t>
            </a:r>
            <a:r>
              <a:rPr lang="zh-CN" altLang="en-US" dirty="0">
                <a:solidFill>
                  <a:schemeClr val="folHlink"/>
                </a:solidFill>
                <a:latin typeface="Times New Roman" panose="02020603050405020304" pitchFamily="18" charset="0"/>
                <a:ea typeface="方正行楷简体" pitchFamily="2" charset="-122"/>
              </a:rPr>
              <a:t> </a:t>
            </a:r>
          </a:p>
        </p:txBody>
      </p:sp>
      <p:pic>
        <p:nvPicPr>
          <p:cNvPr id="4099" name="Picture 5" descr="E:\改版（CDR）\初稿\9\第九章 图片\图9.1 不同的透视效果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8" y="4076700"/>
            <a:ext cx="7921625" cy="132238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图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4359275"/>
            <a:ext cx="2159000" cy="2027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9" descr="图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8" y="4360863"/>
            <a:ext cx="2228850" cy="209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10" descr="图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013" y="4360863"/>
            <a:ext cx="1995487" cy="206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5"/>
          <p:cNvSpPr txBox="1"/>
          <p:nvPr/>
        </p:nvSpPr>
        <p:spPr>
          <a:xfrm>
            <a:off x="611188" y="1268413"/>
            <a:ext cx="8064500" cy="314642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en-US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7.1.2  图框精确剪裁</a:t>
            </a:r>
          </a:p>
          <a:p>
            <a:r>
              <a:rPr lang="en-US" altLang="zh-CN" sz="1600" b="0" dirty="0">
                <a:latin typeface="宋体" panose="02010600030101010101" pitchFamily="2" charset="-122"/>
              </a:rPr>
              <a:t>    </a:t>
            </a:r>
            <a:r>
              <a:rPr lang="en-US" altLang="en-US" sz="1600" b="0" dirty="0">
                <a:latin typeface="宋体" panose="02010600030101010101" pitchFamily="2" charset="-122"/>
              </a:rPr>
              <a:t>图框精确剪裁就是将图像置于一个封闭的曲线中，并可以按照用户的需要对图像进行修改。</a:t>
            </a:r>
          </a:p>
          <a:p>
            <a:r>
              <a:rPr lang="en-US" altLang="en-US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7.1.2.1  创建图框精确剪裁</a:t>
            </a:r>
          </a:p>
          <a:p>
            <a:r>
              <a:rPr lang="en-US" altLang="zh-CN" sz="1600" b="0" dirty="0">
                <a:latin typeface="宋体" panose="02010600030101010101" pitchFamily="2" charset="-122"/>
              </a:rPr>
              <a:t>    </a:t>
            </a:r>
            <a:r>
              <a:rPr lang="en-US" altLang="en-US" sz="1600" b="0" dirty="0">
                <a:latin typeface="宋体" panose="02010600030101010101" pitchFamily="2" charset="-122"/>
              </a:rPr>
              <a:t>要将图像精确地置入曲线中，必须要有两个对象，其中一个对象可以是任意图像，另一个对象必须是封闭曲线，如矩形、椭圆和多边形等。创建图框精确剪裁的操作步骤如下：</a:t>
            </a:r>
          </a:p>
          <a:p>
            <a:r>
              <a:rPr lang="en-US" altLang="en-US" sz="1600" b="0" dirty="0">
                <a:latin typeface="宋体" panose="02010600030101010101" pitchFamily="2" charset="-122"/>
              </a:rPr>
              <a:t>(1)绘制一个封闭曲线对象，如图7.2所示。</a:t>
            </a:r>
          </a:p>
          <a:p>
            <a:r>
              <a:rPr lang="en-US" altLang="en-US" sz="1600" b="0" dirty="0">
                <a:latin typeface="宋体" panose="02010600030101010101" pitchFamily="2" charset="-122"/>
              </a:rPr>
              <a:t>(2)导入一张位图，如图7.3所示。</a:t>
            </a:r>
          </a:p>
          <a:p>
            <a:r>
              <a:rPr lang="en-US" altLang="en-US" sz="1600" b="0" dirty="0">
                <a:latin typeface="宋体" panose="02010600030101010101" pitchFamily="2" charset="-122"/>
              </a:rPr>
              <a:t>(3)选中位图，执行“效果”→“图框精确剪裁”→“放置在容器中”命令，当光标变成箭头状时，将光标移至曲线处单击，被选中的位图对象就被放置在绘制的曲线里面，如图7.4所示。</a:t>
            </a:r>
            <a:endParaRPr lang="zh-CN" altLang="en-US" sz="1600" b="0" dirty="0">
              <a:latin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/>
          <p:nvPr/>
        </p:nvSpPr>
        <p:spPr>
          <a:xfrm>
            <a:off x="611188" y="1268413"/>
            <a:ext cx="8064500" cy="42418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zh-CN" sz="1800" b="0" dirty="0">
                <a:latin typeface="宋体" panose="02010600030101010101" pitchFamily="2" charset="-122"/>
              </a:rPr>
              <a:t>    </a:t>
            </a:r>
            <a:r>
              <a:rPr lang="en-US" altLang="en-US" sz="1800" b="0" dirty="0">
                <a:latin typeface="宋体" panose="02010600030101010101" pitchFamily="2" charset="-122"/>
              </a:rPr>
              <a:t>如果需要将文字作为容器，文字必须是美术字，将美术字作为容器进行精确裁剪后的效果如图7.5所示。</a:t>
            </a:r>
            <a:endParaRPr lang="en-US" altLang="zh-CN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r>
              <a:rPr lang="en-US" altLang="zh-CN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7.1.2.2  </a:t>
            </a:r>
            <a:r>
              <a:rPr lang="zh-CN" altLang="en-US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提取对象</a:t>
            </a:r>
          </a:p>
          <a:p>
            <a:r>
              <a:rPr lang="zh-CN" altLang="en-US" sz="1800" b="0" dirty="0">
                <a:latin typeface="宋体" panose="02010600030101010101" pitchFamily="2" charset="-122"/>
              </a:rPr>
              <a:t>    提取对象就是把已经放置在容器中的对象再次分离出来。方法是选中置入曲线的对象，执行“效果”→“图框精确剪裁”→“提取内容”命令，即可将封闭曲线和位图分离，或者选中图形，单击鼠标右键，在弹出的菜单中选择“提取内容”选项即可。</a:t>
            </a:r>
          </a:p>
        </p:txBody>
      </p:sp>
      <p:pic>
        <p:nvPicPr>
          <p:cNvPr id="6147" name="Picture 6" descr="图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2060575"/>
            <a:ext cx="4535488" cy="14636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11188" y="1268413"/>
            <a:ext cx="8064500" cy="23495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en-US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7.1.3  透镜效果</a:t>
            </a:r>
          </a:p>
          <a:p>
            <a:r>
              <a:rPr lang="en-US" altLang="zh-CN" sz="1800" b="0" dirty="0">
                <a:latin typeface="宋体" panose="02010600030101010101" pitchFamily="2" charset="-122"/>
              </a:rPr>
              <a:t>    </a:t>
            </a:r>
            <a:r>
              <a:rPr lang="en-US" altLang="en-US" sz="1800" b="0" dirty="0">
                <a:latin typeface="宋体" panose="02010600030101010101" pitchFamily="2" charset="-122"/>
              </a:rPr>
              <a:t>透镜效果可以改变位于透镜下面的图形的视觉效果，其作用和滤光镜类似。透镜效果可以应用于任何封闭的形状及可以延伸的直线、曲线和美术文本等。</a:t>
            </a:r>
            <a:endParaRPr lang="en-US" altLang="zh-CN" sz="1800" b="0" dirty="0">
              <a:latin typeface="宋体" panose="02010600030101010101" pitchFamily="2" charset="-122"/>
            </a:endParaRPr>
          </a:p>
          <a:p>
            <a:r>
              <a:rPr lang="en-US" altLang="zh-CN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7.1.3.1  </a:t>
            </a:r>
            <a:r>
              <a:rPr lang="zh-CN" altLang="en-US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使明亮透镜</a:t>
            </a:r>
          </a:p>
          <a:p>
            <a:r>
              <a:rPr lang="zh-CN" altLang="en-US" sz="1800" b="0" dirty="0">
                <a:latin typeface="宋体" panose="02010600030101010101" pitchFamily="2" charset="-122"/>
              </a:rPr>
              <a:t>    使明亮透镜可以使透镜下面的对象变亮或者变暗，其操作步骤如下：</a:t>
            </a:r>
          </a:p>
          <a:p>
            <a:r>
              <a:rPr lang="en-US" altLang="zh-CN" sz="1800" b="0" dirty="0">
                <a:latin typeface="宋体" panose="02010600030101010101" pitchFamily="2" charset="-122"/>
              </a:rPr>
              <a:t>(1)</a:t>
            </a:r>
            <a:r>
              <a:rPr lang="zh-CN" altLang="en-US" sz="1800" b="0" dirty="0">
                <a:latin typeface="宋体" panose="02010600030101010101" pitchFamily="2" charset="-122"/>
              </a:rPr>
              <a:t>导入位图，如图</a:t>
            </a:r>
            <a:r>
              <a:rPr lang="en-US" altLang="zh-CN" sz="1800" b="0" dirty="0">
                <a:latin typeface="宋体" panose="02010600030101010101" pitchFamily="2" charset="-122"/>
              </a:rPr>
              <a:t>7.6</a:t>
            </a:r>
            <a:r>
              <a:rPr lang="zh-CN" altLang="en-US" sz="1800" b="0" dirty="0">
                <a:latin typeface="宋体" panose="02010600030101010101" pitchFamily="2" charset="-122"/>
              </a:rPr>
              <a:t>所示。</a:t>
            </a:r>
          </a:p>
          <a:p>
            <a:r>
              <a:rPr lang="en-US" altLang="zh-CN" sz="1800" b="0" dirty="0">
                <a:latin typeface="宋体" panose="02010600030101010101" pitchFamily="2" charset="-122"/>
              </a:rPr>
              <a:t>(2)</a:t>
            </a:r>
            <a:r>
              <a:rPr lang="zh-CN" altLang="en-US" sz="1800" b="0" dirty="0">
                <a:latin typeface="宋体" panose="02010600030101010101" pitchFamily="2" charset="-122"/>
              </a:rPr>
              <a:t>绘制椭圆对象并且填充颜色，如图</a:t>
            </a:r>
            <a:r>
              <a:rPr lang="en-US" altLang="zh-CN" sz="1800" b="0" dirty="0">
                <a:latin typeface="宋体" panose="02010600030101010101" pitchFamily="2" charset="-122"/>
              </a:rPr>
              <a:t>7.7</a:t>
            </a:r>
            <a:r>
              <a:rPr lang="zh-CN" altLang="en-US" sz="1800" b="0" dirty="0">
                <a:latin typeface="宋体" panose="02010600030101010101" pitchFamily="2" charset="-122"/>
              </a:rPr>
              <a:t>所示。</a:t>
            </a:r>
          </a:p>
        </p:txBody>
      </p:sp>
      <p:pic>
        <p:nvPicPr>
          <p:cNvPr id="7171" name="Picture 6" descr="图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925" y="3789363"/>
            <a:ext cx="3311525" cy="229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7" descr="图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138" y="3789363"/>
            <a:ext cx="3316287" cy="22939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4" descr="图9.8 “透视”泊坞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2357438"/>
            <a:ext cx="2479675" cy="335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5" descr="图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49500"/>
            <a:ext cx="3313113" cy="229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Text Box 5"/>
          <p:cNvSpPr txBox="1"/>
          <p:nvPr/>
        </p:nvSpPr>
        <p:spPr>
          <a:xfrm>
            <a:off x="611188" y="1268413"/>
            <a:ext cx="8064500" cy="915987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en-US" sz="1800" b="0" dirty="0">
                <a:latin typeface="宋体" panose="02010600030101010101" pitchFamily="2" charset="-122"/>
              </a:rPr>
              <a:t>(3)执行“窗口”→“泊坞窗”→“透镜”命令，将弹出“透镜”泊坞窗，如图7.8所示。</a:t>
            </a:r>
          </a:p>
          <a:p>
            <a:r>
              <a:rPr lang="en-US" altLang="en-US" sz="1800" b="0" dirty="0">
                <a:latin typeface="宋体" panose="02010600030101010101" pitchFamily="2" charset="-122"/>
              </a:rPr>
              <a:t>(4)选择椭圆，选择“使明亮”选项，效果如图7.9所示。</a:t>
            </a:r>
            <a:r>
              <a:rPr lang="en-US" altLang="en-US" sz="1800" dirty="0">
                <a:latin typeface="宋体" panose="02010600030101010101" pitchFamily="2" charset="-122"/>
              </a:rPr>
              <a:t> </a:t>
            </a:r>
            <a:endParaRPr lang="zh-CN" altLang="en-US" sz="1800" dirty="0">
              <a:latin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/>
          <p:nvPr/>
        </p:nvSpPr>
        <p:spPr>
          <a:xfrm>
            <a:off x="611188" y="1268413"/>
            <a:ext cx="8064500" cy="4821237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en-US" altLang="en-US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7.1.3.2  颜色添加透镜</a:t>
            </a:r>
          </a:p>
          <a:p>
            <a:r>
              <a:rPr lang="en-US" altLang="zh-CN" sz="1800" b="0" dirty="0">
                <a:latin typeface="宋体" panose="02010600030101010101" pitchFamily="2" charset="-122"/>
              </a:rPr>
              <a:t>    </a:t>
            </a:r>
            <a:r>
              <a:rPr lang="en-US" altLang="en-US" sz="1800" b="0" dirty="0">
                <a:latin typeface="宋体" panose="02010600030101010101" pitchFamily="2" charset="-122"/>
              </a:rPr>
              <a:t>颜色添加透镜可以模拟附加的光线模型，使所观察到的对象的颜色被添加到透镜的颜色中，就像混合颜色一样。在图7.8“透镜”泊坞窗下拉列表中选择“颜色添加”选项，在“透镜”泊坞窗中可以调整添加颜色的其他设置，完成效果如图7.10所示。</a:t>
            </a:r>
            <a:endParaRPr lang="en-US" altLang="zh-CN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endParaRPr lang="zh-CN" altLang="en-US" sz="1800" b="0" dirty="0">
              <a:latin typeface="宋体" panose="02010600030101010101" pitchFamily="2" charset="-122"/>
            </a:endParaRPr>
          </a:p>
          <a:p>
            <a:r>
              <a:rPr lang="en-US" altLang="zh-CN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7.1.3.3  </a:t>
            </a:r>
            <a:r>
              <a:rPr lang="zh-CN" altLang="en-US" sz="20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色彩限度透镜</a:t>
            </a:r>
          </a:p>
          <a:p>
            <a:r>
              <a:rPr lang="zh-CN" altLang="en-US" sz="1800" b="0" dirty="0">
                <a:latin typeface="宋体" panose="02010600030101010101" pitchFamily="2" charset="-122"/>
              </a:rPr>
              <a:t>    色彩限度透镜类似于照相机上的滤光镜，它只允许黑色和透镜本身的颜色透过，位于透镜下的图形中的白色和其他浅色将被转换为透镜的颜色。</a:t>
            </a:r>
          </a:p>
        </p:txBody>
      </p:sp>
      <p:pic>
        <p:nvPicPr>
          <p:cNvPr id="9219" name="Picture 5" descr="图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3" y="2636838"/>
            <a:ext cx="3313112" cy="22923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649"/>
  <p:tag name="KSO_WM_UNIT_TYPE" val="a"/>
  <p:tag name="KSO_WM_UNIT_INDEX" val="1"/>
  <p:tag name="KSO_WM_UNIT_ID" val="custom443_1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5836"/>
  <p:tag name="MH_LIBRARY" val="GRAPHIC"/>
  <p:tag name="MH_ORDER" val="Freeform 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5836"/>
  <p:tag name="MH_LIBRARY" val="GRAPHIC"/>
  <p:tag name="MH_ORDER" val="Oval 3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5836"/>
  <p:tag name="MH_LIBRARY" val="GRAPHIC"/>
  <p:tag name="MH_ORDER" val="Oval 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44110"/>
  <p:tag name="MH_LIBRARY" val="GRAPHIC"/>
  <p:tag name="MH_ORDER" val="Freeform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44110"/>
  <p:tag name="MH_LIBRARY" val="GRAPHIC"/>
  <p:tag name="MH_ORDER" val="Freeform 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44110"/>
  <p:tag name="MH_LIBRARY" val="GRAPHIC"/>
  <p:tag name="MH_ORDER" val="Freeform 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4、19、23、27、28、29"/>
  <p:tag name="KSO_WM_TEMPLATE_CATEGORY" val="custom"/>
  <p:tag name="KSO_WM_TEMPLATE_INDEX" val="649"/>
  <p:tag name="KSO_WM_TAG_VERSION" val="1.0"/>
  <p:tag name="KSO_WM_SLIDE_ID" val="custom649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模板">
  <a:themeElements>
    <a:clrScheme name="模板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99FF"/>
      </a:hlink>
      <a:folHlink>
        <a:srgbClr val="000066"/>
      </a:folHlink>
    </a:clrScheme>
    <a:fontScheme name="模板">
      <a:majorFont>
        <a:latin typeface="Times New Roman"/>
        <a:ea typeface="方正行楷简体"/>
        <a:cs typeface=""/>
      </a:majorFont>
      <a:minorFont>
        <a:latin typeface="Times New Roman"/>
        <a:ea typeface="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板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99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443.13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28ACC6"/>
      </a:accent1>
      <a:accent2>
        <a:srgbClr val="81BA34"/>
      </a:accent2>
      <a:accent3>
        <a:srgbClr val="2CB695"/>
      </a:accent3>
      <a:accent4>
        <a:srgbClr val="6F9FDF"/>
      </a:accent4>
      <a:accent5>
        <a:srgbClr val="9D9394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1306</Words>
  <Application>Microsoft Office PowerPoint</Application>
  <PresentationFormat>全屏显示(4:3)</PresentationFormat>
  <Paragraphs>111</Paragraphs>
  <Slides>32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模板</vt:lpstr>
      <vt:lpstr>A000120140530A99PPBG</vt:lpstr>
      <vt:lpstr>CoerlDRAW图形设计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操作过程 </vt:lpstr>
      <vt:lpstr>操作过程 </vt:lpstr>
      <vt:lpstr>PowerPoint 演示文稿</vt:lpstr>
      <vt:lpstr>PowerPoint 演示文稿</vt:lpstr>
      <vt:lpstr>操作过程 </vt:lpstr>
      <vt:lpstr>操作过程 </vt:lpstr>
      <vt:lpstr>操作过程 </vt:lpstr>
      <vt:lpstr>操作过程 </vt:lpstr>
      <vt:lpstr>操作过程 </vt:lpstr>
      <vt:lpstr>操作过程 </vt:lpstr>
      <vt:lpstr>操作过程 </vt:lpstr>
      <vt:lpstr>操作过程 </vt:lpstr>
      <vt:lpstr>操作过程 </vt:lpstr>
      <vt:lpstr>操作过程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wen.zhou</dc:creator>
  <cp:lastModifiedBy>邹亮</cp:lastModifiedBy>
  <cp:revision>429</cp:revision>
  <dcterms:created xsi:type="dcterms:W3CDTF">2003-12-31T04:56:59Z</dcterms:created>
  <dcterms:modified xsi:type="dcterms:W3CDTF">2018-04-01T07:44:12Z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