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4.xml" ContentType="application/vnd.openxmlformats-officedocument.presentationml.notesSlide+xml"/>
  <Override PartName="/ppt/tags/tag54.xml" ContentType="application/vnd.openxmlformats-officedocument.presentationml.tags+xml"/>
  <Override PartName="/ppt/notesSlides/notesSlide5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6.xml" ContentType="application/vnd.openxmlformats-officedocument.presentationml.notesSlide+xml"/>
  <Override PartName="/ppt/tags/tag61.xml" ContentType="application/vnd.openxmlformats-officedocument.presentationml.tags+xml"/>
  <Override PartName="/ppt/notesSlides/notesSlide7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2"/>
  </p:sldMasterIdLst>
  <p:notesMasterIdLst>
    <p:notesMasterId r:id="rId63"/>
  </p:notesMasterIdLst>
  <p:sldIdLst>
    <p:sldId id="596" r:id="rId3"/>
    <p:sldId id="496" r:id="rId4"/>
    <p:sldId id="497" r:id="rId5"/>
    <p:sldId id="498" r:id="rId6"/>
    <p:sldId id="458" r:id="rId7"/>
    <p:sldId id="460" r:id="rId8"/>
    <p:sldId id="476" r:id="rId9"/>
    <p:sldId id="477" r:id="rId10"/>
    <p:sldId id="499" r:id="rId11"/>
    <p:sldId id="464" r:id="rId12"/>
    <p:sldId id="500" r:id="rId13"/>
    <p:sldId id="501" r:id="rId14"/>
    <p:sldId id="468" r:id="rId15"/>
    <p:sldId id="502" r:id="rId16"/>
    <p:sldId id="471" r:id="rId17"/>
    <p:sldId id="503" r:id="rId18"/>
    <p:sldId id="473" r:id="rId19"/>
    <p:sldId id="504" r:id="rId20"/>
    <p:sldId id="474" r:id="rId21"/>
    <p:sldId id="505" r:id="rId22"/>
    <p:sldId id="478" r:id="rId23"/>
    <p:sldId id="506" r:id="rId24"/>
    <p:sldId id="507" r:id="rId25"/>
    <p:sldId id="480" r:id="rId26"/>
    <p:sldId id="508" r:id="rId27"/>
    <p:sldId id="481" r:id="rId28"/>
    <p:sldId id="509" r:id="rId29"/>
    <p:sldId id="482" r:id="rId30"/>
    <p:sldId id="510" r:id="rId31"/>
    <p:sldId id="484" r:id="rId32"/>
    <p:sldId id="511" r:id="rId33"/>
    <p:sldId id="486" r:id="rId34"/>
    <p:sldId id="512" r:id="rId35"/>
    <p:sldId id="488" r:id="rId36"/>
    <p:sldId id="513" r:id="rId37"/>
    <p:sldId id="514" r:id="rId38"/>
    <p:sldId id="515" r:id="rId39"/>
    <p:sldId id="516" r:id="rId40"/>
    <p:sldId id="492" r:id="rId41"/>
    <p:sldId id="491" r:id="rId42"/>
    <p:sldId id="493" r:id="rId43"/>
    <p:sldId id="495" r:id="rId44"/>
    <p:sldId id="517" r:id="rId45"/>
    <p:sldId id="518" r:id="rId46"/>
    <p:sldId id="519" r:id="rId47"/>
    <p:sldId id="520" r:id="rId48"/>
    <p:sldId id="521" r:id="rId49"/>
    <p:sldId id="522" r:id="rId50"/>
    <p:sldId id="523" r:id="rId51"/>
    <p:sldId id="524" r:id="rId52"/>
    <p:sldId id="525" r:id="rId53"/>
    <p:sldId id="526" r:id="rId54"/>
    <p:sldId id="527" r:id="rId55"/>
    <p:sldId id="528" r:id="rId56"/>
    <p:sldId id="529" r:id="rId57"/>
    <p:sldId id="530" r:id="rId58"/>
    <p:sldId id="531" r:id="rId59"/>
    <p:sldId id="532" r:id="rId60"/>
    <p:sldId id="533" r:id="rId61"/>
    <p:sldId id="535" r:id="rId62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6699FF"/>
    <a:srgbClr val="008000"/>
    <a:srgbClr val="0066FF"/>
    <a:srgbClr val="FF0000"/>
    <a:srgbClr val="3333FF"/>
    <a:srgbClr val="FF33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14"/>
    <p:restoredTop sz="94660"/>
  </p:normalViewPr>
  <p:slideViewPr>
    <p:cSldViewPr showGuides="1">
      <p:cViewPr varScale="1">
        <p:scale>
          <a:sx n="89" d="100"/>
          <a:sy n="89" d="100"/>
        </p:scale>
        <p:origin x="-1452" y="-108"/>
      </p:cViewPr>
      <p:guideLst>
        <p:guide orient="horz" pos="2496"/>
        <p:guide pos="69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 b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 b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036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第五级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 b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/>
            <a:fld id="{9A0DB2DC-4C9A-4742-B13C-FB6460FD3503}" type="slidenum">
              <a:rPr lang="zh-CN" altLang="en-US" sz="1200" b="0" dirty="0"/>
              <a:t>‹#›</a:t>
            </a:fld>
            <a:endParaRPr lang="zh-CN" alt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31928891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00ACD-FD38-435B-93FE-FF31ECDF372E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3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8372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44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82947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2948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45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84995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4996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51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2164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 dirty="0">
                <a:latin typeface="Arial" panose="020B0604020202020204" pitchFamily="34" charset="0"/>
              </a:rPr>
              <a:t>52</a:t>
            </a:fld>
            <a:endParaRPr lang="en-US" altLang="zh-CN" sz="1200" b="0" dirty="0">
              <a:latin typeface="Arial" panose="020B0604020202020204" pitchFamily="34" charset="0"/>
            </a:endParaRPr>
          </a:p>
        </p:txBody>
      </p:sp>
      <p:sp>
        <p:nvSpPr>
          <p:cNvPr id="94211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4212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lstStyle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13513" y="476250"/>
            <a:ext cx="1943100" cy="57880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84213" y="476250"/>
            <a:ext cx="5676900" cy="57880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0343" y="333830"/>
            <a:ext cx="6923314" cy="1219199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98661" y="1860324"/>
            <a:ext cx="6146678" cy="781277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980D-B224-4C48-B69A-09AB23CE70BD}" type="datetimeFigureOut">
              <a:rPr lang="zh-CN" altLang="en-US" smtClean="0"/>
              <a:t>2018/4/1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2D357-46A0-4A33-8399-86D2BB660F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9697" y="1662545"/>
            <a:ext cx="6744607" cy="4514418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980D-B224-4C48-B69A-09AB23CE70BD}" type="datetimeFigureOut">
              <a:rPr lang="zh-CN" altLang="en-US" smtClean="0"/>
              <a:t>2018/4/1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2D357-46A0-4A33-8399-86D2BB660F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SO_BC1"/>
          <p:cNvSpPr>
            <a:spLocks noGrp="1"/>
          </p:cNvSpPr>
          <p:nvPr>
            <p:ph sz="half" idx="1" hasCustomPrompt="1"/>
          </p:nvPr>
        </p:nvSpPr>
        <p:spPr>
          <a:xfrm>
            <a:off x="3600402" y="2696462"/>
            <a:ext cx="4873112" cy="2386071"/>
          </a:xfrm>
        </p:spPr>
        <p:txBody>
          <a:bodyPr wrap="square">
            <a:norm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63500" indent="0">
              <a:buNone/>
              <a:defRPr sz="1100"/>
            </a:lvl2pPr>
            <a:lvl3pPr marL="162560" indent="0">
              <a:buNone/>
              <a:defRPr/>
            </a:lvl3pPr>
            <a:lvl4pPr marL="244475" indent="0">
              <a:buNone/>
              <a:defRPr/>
            </a:lvl4pPr>
            <a:lvl5pPr marL="325755" indent="0">
              <a:buNone/>
              <a:defRPr/>
            </a:lvl5pPr>
          </a:lstStyle>
          <a:p>
            <a:pPr lvl="0"/>
            <a:r>
              <a:rPr lang="zh-CN" altLang="en-US" dirty="0" smtClean="0"/>
              <a:t>编辑标题</a:t>
            </a:r>
            <a:endParaRPr lang="en-US" altLang="zh-CN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980D-B224-4C48-B69A-09AB23CE70BD}" type="datetimeFigureOut">
              <a:rPr lang="zh-CN" altLang="en-US" smtClean="0"/>
              <a:t>2018/4/1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2D357-46A0-4A33-8399-86D2BB660FA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13" hasCustomPrompt="1"/>
          </p:nvPr>
        </p:nvSpPr>
        <p:spPr>
          <a:xfrm>
            <a:off x="3603616" y="5082728"/>
            <a:ext cx="4910717" cy="82477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  <a:lvl2pPr marL="63500" indent="0">
              <a:buNone/>
              <a:defRPr/>
            </a:lvl2pPr>
            <a:lvl3pPr marL="162560" indent="0">
              <a:buNone/>
              <a:defRPr/>
            </a:lvl3pPr>
            <a:lvl4pPr marL="244475" indent="0">
              <a:buNone/>
              <a:defRPr/>
            </a:lvl4pPr>
            <a:lvl5pPr marL="325755" indent="0">
              <a:buNone/>
              <a:defRPr/>
            </a:lvl5pPr>
          </a:lstStyle>
          <a:p>
            <a:pPr lvl="0"/>
            <a:r>
              <a:rPr lang="zh-CN" altLang="en-US" dirty="0" smtClean="0"/>
              <a:t>编辑文本</a:t>
            </a:r>
            <a:endParaRPr lang="zh-CN" altLang="en-US" dirty="0"/>
          </a:p>
        </p:txBody>
      </p:sp>
      <p:sp>
        <p:nvSpPr>
          <p:cNvPr id="12" name="任意多边形 11"/>
          <p:cNvSpPr/>
          <p:nvPr>
            <p:custDataLst>
              <p:tags r:id="rId1"/>
            </p:custDataLst>
          </p:nvPr>
        </p:nvSpPr>
        <p:spPr>
          <a:xfrm>
            <a:off x="1046551" y="1443038"/>
            <a:ext cx="2553851" cy="1253424"/>
          </a:xfrm>
          <a:custGeom>
            <a:avLst/>
            <a:gdLst>
              <a:gd name="connsiteX0" fmla="*/ 0 w 2881560"/>
              <a:gd name="connsiteY0" fmla="*/ 0 h 2025869"/>
              <a:gd name="connsiteX1" fmla="*/ 409902 w 2881560"/>
              <a:gd name="connsiteY1" fmla="*/ 0 h 2025869"/>
              <a:gd name="connsiteX2" fmla="*/ 409902 w 2881560"/>
              <a:gd name="connsiteY2" fmla="*/ 1694793 h 2025869"/>
              <a:gd name="connsiteX3" fmla="*/ 2881560 w 2881560"/>
              <a:gd name="connsiteY3" fmla="*/ 1694793 h 2025869"/>
              <a:gd name="connsiteX4" fmla="*/ 2881560 w 2881560"/>
              <a:gd name="connsiteY4" fmla="*/ 2025869 h 2025869"/>
              <a:gd name="connsiteX5" fmla="*/ 0 w 2881560"/>
              <a:gd name="connsiteY5" fmla="*/ 2025869 h 2025869"/>
              <a:gd name="connsiteX0-1" fmla="*/ 2881560 w 2973000"/>
              <a:gd name="connsiteY0-2" fmla="*/ 1694793 h 2025869"/>
              <a:gd name="connsiteX1-3" fmla="*/ 2881560 w 2973000"/>
              <a:gd name="connsiteY1-4" fmla="*/ 2025869 h 2025869"/>
              <a:gd name="connsiteX2-5" fmla="*/ 0 w 2973000"/>
              <a:gd name="connsiteY2-6" fmla="*/ 2025869 h 2025869"/>
              <a:gd name="connsiteX3-7" fmla="*/ 0 w 2973000"/>
              <a:gd name="connsiteY3-8" fmla="*/ 0 h 2025869"/>
              <a:gd name="connsiteX4-9" fmla="*/ 409902 w 2973000"/>
              <a:gd name="connsiteY4-10" fmla="*/ 0 h 2025869"/>
              <a:gd name="connsiteX5-11" fmla="*/ 409902 w 2973000"/>
              <a:gd name="connsiteY5-12" fmla="*/ 1694793 h 2025869"/>
              <a:gd name="connsiteX6" fmla="*/ 2973000 w 2973000"/>
              <a:gd name="connsiteY6" fmla="*/ 1786233 h 2025869"/>
              <a:gd name="connsiteX0-13" fmla="*/ 2881560 w 2881560"/>
              <a:gd name="connsiteY0-14" fmla="*/ 1694793 h 2025869"/>
              <a:gd name="connsiteX1-15" fmla="*/ 2881560 w 2881560"/>
              <a:gd name="connsiteY1-16" fmla="*/ 2025869 h 2025869"/>
              <a:gd name="connsiteX2-17" fmla="*/ 0 w 2881560"/>
              <a:gd name="connsiteY2-18" fmla="*/ 2025869 h 2025869"/>
              <a:gd name="connsiteX3-19" fmla="*/ 0 w 2881560"/>
              <a:gd name="connsiteY3-20" fmla="*/ 0 h 2025869"/>
              <a:gd name="connsiteX4-21" fmla="*/ 409902 w 2881560"/>
              <a:gd name="connsiteY4-22" fmla="*/ 0 h 2025869"/>
              <a:gd name="connsiteX5-23" fmla="*/ 409902 w 2881560"/>
              <a:gd name="connsiteY5-24" fmla="*/ 1694793 h 2025869"/>
              <a:gd name="connsiteX0-25" fmla="*/ 2881560 w 2881560"/>
              <a:gd name="connsiteY0-26" fmla="*/ 1694793 h 2025869"/>
              <a:gd name="connsiteX1-27" fmla="*/ 2881560 w 2881560"/>
              <a:gd name="connsiteY1-28" fmla="*/ 2025869 h 2025869"/>
              <a:gd name="connsiteX2-29" fmla="*/ 0 w 2881560"/>
              <a:gd name="connsiteY2-30" fmla="*/ 2025869 h 2025869"/>
              <a:gd name="connsiteX3-31" fmla="*/ 0 w 2881560"/>
              <a:gd name="connsiteY3-32" fmla="*/ 0 h 2025869"/>
              <a:gd name="connsiteX4-33" fmla="*/ 409902 w 2881560"/>
              <a:gd name="connsiteY4-34" fmla="*/ 0 h 2025869"/>
            </a:gdLst>
            <a:ahLst/>
            <a:cxnLst>
              <a:cxn ang="0">
                <a:pos x="connsiteX0-25" y="connsiteY0-26"/>
              </a:cxn>
              <a:cxn ang="0">
                <a:pos x="connsiteX1-27" y="connsiteY1-28"/>
              </a:cxn>
              <a:cxn ang="0">
                <a:pos x="connsiteX2-29" y="connsiteY2-30"/>
              </a:cxn>
              <a:cxn ang="0">
                <a:pos x="connsiteX3-31" y="connsiteY3-32"/>
              </a:cxn>
              <a:cxn ang="0">
                <a:pos x="connsiteX4-33" y="connsiteY4-34"/>
              </a:cxn>
            </a:cxnLst>
            <a:rect l="l" t="t" r="r" b="b"/>
            <a:pathLst>
              <a:path w="2881560" h="2025869">
                <a:moveTo>
                  <a:pt x="2881560" y="1694793"/>
                </a:moveTo>
                <a:lnTo>
                  <a:pt x="2881560" y="2025869"/>
                </a:lnTo>
                <a:lnTo>
                  <a:pt x="0" y="2025869"/>
                </a:lnTo>
                <a:lnTo>
                  <a:pt x="0" y="0"/>
                </a:lnTo>
                <a:lnTo>
                  <a:pt x="409902" y="0"/>
                </a:lnTo>
              </a:path>
            </a:pathLst>
          </a:custGeom>
          <a:noFill/>
          <a:ln w="1270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  <p:txBody>
          <a:bodyPr wrap="square" anchor="ctr">
            <a:normAutofit/>
          </a:bodyPr>
          <a:lstStyle/>
          <a:p>
            <a:pPr algn="ctr">
              <a:defRPr/>
            </a:pPr>
            <a:endParaRPr lang="zh-CN" altLang="en-US" sz="1035" kern="0">
              <a:solidFill>
                <a:prstClr val="white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016631" y="816326"/>
            <a:ext cx="1738291" cy="1087783"/>
            <a:chOff x="2011280" y="2507070"/>
            <a:chExt cx="922795" cy="577464"/>
          </a:xfrm>
        </p:grpSpPr>
        <p:sp>
          <p:nvSpPr>
            <p:cNvPr id="15" name="椭圆 14"/>
            <p:cNvSpPr/>
            <p:nvPr/>
          </p:nvSpPr>
          <p:spPr bwMode="auto">
            <a:xfrm>
              <a:off x="2759252" y="2775333"/>
              <a:ext cx="174823" cy="174823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anchor="ctr">
              <a:normAutofit fontScale="47500" lnSpcReduction="20000"/>
            </a:bodyPr>
            <a:lstStyle/>
            <a:p>
              <a:pPr algn="ctr">
                <a:defRPr/>
              </a:pPr>
              <a:endParaRPr lang="zh-CN" altLang="en-US" sz="2300" kern="0" dirty="0">
                <a:solidFill>
                  <a:prstClr val="white"/>
                </a:solidFill>
                <a:latin typeface="Arial" panose="020B0604020202020204" pitchFamily="34" charset="0"/>
                <a:ea typeface="黑体" panose="02010609060101010101" pitchFamily="2" charset="-122"/>
              </a:endParaRPr>
            </a:p>
          </p:txBody>
        </p:sp>
        <p:sp>
          <p:nvSpPr>
            <p:cNvPr id="16" name="椭圆 15"/>
            <p:cNvSpPr/>
            <p:nvPr>
              <p:custDataLst>
                <p:tags r:id="rId2"/>
              </p:custDataLst>
            </p:nvPr>
          </p:nvSpPr>
          <p:spPr>
            <a:xfrm>
              <a:off x="2011280" y="2507070"/>
              <a:ext cx="266149" cy="26745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anchor="ctr">
              <a:normAutofit fontScale="85000" lnSpcReduction="20000"/>
            </a:bodyPr>
            <a:lstStyle/>
            <a:p>
              <a:pPr algn="ctr">
                <a:defRPr/>
              </a:pPr>
              <a:endParaRPr lang="zh-CN" altLang="en-US" sz="2300" kern="0" dirty="0">
                <a:solidFill>
                  <a:prstClr val="white"/>
                </a:solidFill>
                <a:latin typeface="Arial" panose="020B0604020202020204" pitchFamily="34" charset="0"/>
                <a:ea typeface="黑体" panose="02010609060101010101" pitchFamily="2" charset="-122"/>
              </a:endParaRPr>
            </a:p>
          </p:txBody>
        </p:sp>
        <p:sp>
          <p:nvSpPr>
            <p:cNvPr id="17" name="椭圆 16"/>
            <p:cNvSpPr/>
            <p:nvPr>
              <p:custDataLst>
                <p:tags r:id="rId3"/>
              </p:custDataLst>
            </p:nvPr>
          </p:nvSpPr>
          <p:spPr>
            <a:xfrm flipV="1">
              <a:off x="2521151" y="2959287"/>
              <a:ext cx="125247" cy="12524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anchor="ctr">
              <a:normAutofit fontScale="25000" lnSpcReduction="20000"/>
            </a:bodyPr>
            <a:lstStyle/>
            <a:p>
              <a:pPr algn="ctr">
                <a:defRPr/>
              </a:pPr>
              <a:endParaRPr lang="zh-CN" altLang="en-US" sz="2300" kern="0" dirty="0">
                <a:solidFill>
                  <a:prstClr val="white"/>
                </a:solidFill>
                <a:latin typeface="Arial" panose="020B0604020202020204" pitchFamily="34" charset="0"/>
                <a:ea typeface="黑体" panose="0201060906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980D-B224-4C48-B69A-09AB23CE70BD}" type="datetimeFigureOut">
              <a:rPr lang="zh-CN" altLang="en-US" smtClean="0"/>
              <a:t>2018/4/1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2D357-46A0-4A33-8399-86D2BB660F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883103"/>
          </a:xfr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980D-B224-4C48-B69A-09AB23CE70BD}" type="datetimeFigureOut">
              <a:rPr lang="zh-CN" altLang="en-US" smtClean="0"/>
              <a:t>2018/4/1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2D357-46A0-4A33-8399-86D2BB660F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892300" y="869308"/>
            <a:ext cx="5359400" cy="4567365"/>
            <a:chOff x="3581400" y="1043478"/>
            <a:chExt cx="5029200" cy="4285963"/>
          </a:xfrm>
        </p:grpSpPr>
        <p:sp>
          <p:nvSpPr>
            <p:cNvPr id="9" name="任意多边形 8"/>
            <p:cNvSpPr/>
            <p:nvPr>
              <p:custDataLst>
                <p:tags r:id="rId1"/>
              </p:custDataLst>
            </p:nvPr>
          </p:nvSpPr>
          <p:spPr>
            <a:xfrm>
              <a:off x="6526164" y="1043478"/>
              <a:ext cx="1232296" cy="1006259"/>
            </a:xfrm>
            <a:custGeom>
              <a:avLst/>
              <a:gdLst>
                <a:gd name="connsiteX0" fmla="*/ 652730 w 2764608"/>
                <a:gd name="connsiteY0" fmla="*/ 0 h 2548726"/>
                <a:gd name="connsiteX1" fmla="*/ 2111878 w 2764608"/>
                <a:gd name="connsiteY1" fmla="*/ 0 h 2548726"/>
                <a:gd name="connsiteX2" fmla="*/ 2764608 w 2764608"/>
                <a:gd name="connsiteY2" fmla="*/ 652730 h 2548726"/>
                <a:gd name="connsiteX3" fmla="*/ 2764608 w 2764608"/>
                <a:gd name="connsiteY3" fmla="*/ 1434805 h 2548726"/>
                <a:gd name="connsiteX4" fmla="*/ 2111878 w 2764608"/>
                <a:gd name="connsiteY4" fmla="*/ 2087535 h 2548726"/>
                <a:gd name="connsiteX5" fmla="*/ 1915333 w 2764608"/>
                <a:gd name="connsiteY5" fmla="*/ 2087535 h 2548726"/>
                <a:gd name="connsiteX6" fmla="*/ 2025468 w 2764608"/>
                <a:gd name="connsiteY6" fmla="*/ 2548726 h 2548726"/>
                <a:gd name="connsiteX7" fmla="*/ 1436563 w 2764608"/>
                <a:gd name="connsiteY7" fmla="*/ 2087535 h 2548726"/>
                <a:gd name="connsiteX8" fmla="*/ 652730 w 2764608"/>
                <a:gd name="connsiteY8" fmla="*/ 2087535 h 2548726"/>
                <a:gd name="connsiteX9" fmla="*/ 0 w 2764608"/>
                <a:gd name="connsiteY9" fmla="*/ 1434805 h 2548726"/>
                <a:gd name="connsiteX10" fmla="*/ 0 w 2764608"/>
                <a:gd name="connsiteY10" fmla="*/ 652730 h 2548726"/>
                <a:gd name="connsiteX11" fmla="*/ 652730 w 2764608"/>
                <a:gd name="connsiteY11" fmla="*/ 0 h 2548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4608" h="2548726">
                  <a:moveTo>
                    <a:pt x="652730" y="0"/>
                  </a:moveTo>
                  <a:lnTo>
                    <a:pt x="2111878" y="0"/>
                  </a:lnTo>
                  <a:cubicBezTo>
                    <a:pt x="2472371" y="0"/>
                    <a:pt x="2764608" y="292237"/>
                    <a:pt x="2764608" y="652730"/>
                  </a:cubicBezTo>
                  <a:lnTo>
                    <a:pt x="2764608" y="1434805"/>
                  </a:lnTo>
                  <a:cubicBezTo>
                    <a:pt x="2764608" y="1795298"/>
                    <a:pt x="2472371" y="2087535"/>
                    <a:pt x="2111878" y="2087535"/>
                  </a:cubicBezTo>
                  <a:lnTo>
                    <a:pt x="1915333" y="2087535"/>
                  </a:lnTo>
                  <a:lnTo>
                    <a:pt x="2025468" y="2548726"/>
                  </a:lnTo>
                  <a:lnTo>
                    <a:pt x="1436563" y="2087535"/>
                  </a:lnTo>
                  <a:lnTo>
                    <a:pt x="652730" y="2087535"/>
                  </a:lnTo>
                  <a:cubicBezTo>
                    <a:pt x="292237" y="2087535"/>
                    <a:pt x="0" y="1795298"/>
                    <a:pt x="0" y="1434805"/>
                  </a:cubicBezTo>
                  <a:lnTo>
                    <a:pt x="0" y="652730"/>
                  </a:lnTo>
                  <a:cubicBezTo>
                    <a:pt x="0" y="292237"/>
                    <a:pt x="292237" y="0"/>
                    <a:pt x="652730" y="0"/>
                  </a:cubicBezTo>
                  <a:close/>
                </a:path>
              </a:pathLst>
            </a:cu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35">
                <a:latin typeface="Arial" panose="020B0604020202020204" pitchFamily="34" charset="0"/>
                <a:ea typeface="黑体" panose="02010609060101010101" pitchFamily="2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2"/>
              </p:custDataLst>
            </p:nvPr>
          </p:nvSpPr>
          <p:spPr>
            <a:xfrm flipH="1">
              <a:off x="6982358" y="1649863"/>
              <a:ext cx="1628242" cy="1331039"/>
            </a:xfrm>
            <a:custGeom>
              <a:avLst/>
              <a:gdLst>
                <a:gd name="connsiteX0" fmla="*/ 652730 w 2764608"/>
                <a:gd name="connsiteY0" fmla="*/ 0 h 2548726"/>
                <a:gd name="connsiteX1" fmla="*/ 2111878 w 2764608"/>
                <a:gd name="connsiteY1" fmla="*/ 0 h 2548726"/>
                <a:gd name="connsiteX2" fmla="*/ 2764608 w 2764608"/>
                <a:gd name="connsiteY2" fmla="*/ 652730 h 2548726"/>
                <a:gd name="connsiteX3" fmla="*/ 2764608 w 2764608"/>
                <a:gd name="connsiteY3" fmla="*/ 1434805 h 2548726"/>
                <a:gd name="connsiteX4" fmla="*/ 2111878 w 2764608"/>
                <a:gd name="connsiteY4" fmla="*/ 2087535 h 2548726"/>
                <a:gd name="connsiteX5" fmla="*/ 1915333 w 2764608"/>
                <a:gd name="connsiteY5" fmla="*/ 2087535 h 2548726"/>
                <a:gd name="connsiteX6" fmla="*/ 2025468 w 2764608"/>
                <a:gd name="connsiteY6" fmla="*/ 2548726 h 2548726"/>
                <a:gd name="connsiteX7" fmla="*/ 1436563 w 2764608"/>
                <a:gd name="connsiteY7" fmla="*/ 2087535 h 2548726"/>
                <a:gd name="connsiteX8" fmla="*/ 652730 w 2764608"/>
                <a:gd name="connsiteY8" fmla="*/ 2087535 h 2548726"/>
                <a:gd name="connsiteX9" fmla="*/ 0 w 2764608"/>
                <a:gd name="connsiteY9" fmla="*/ 1434805 h 2548726"/>
                <a:gd name="connsiteX10" fmla="*/ 0 w 2764608"/>
                <a:gd name="connsiteY10" fmla="*/ 652730 h 2548726"/>
                <a:gd name="connsiteX11" fmla="*/ 652730 w 2764608"/>
                <a:gd name="connsiteY11" fmla="*/ 0 h 2548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4608" h="2548726">
                  <a:moveTo>
                    <a:pt x="652730" y="0"/>
                  </a:moveTo>
                  <a:lnTo>
                    <a:pt x="2111878" y="0"/>
                  </a:lnTo>
                  <a:cubicBezTo>
                    <a:pt x="2472371" y="0"/>
                    <a:pt x="2764608" y="292237"/>
                    <a:pt x="2764608" y="652730"/>
                  </a:cubicBezTo>
                  <a:lnTo>
                    <a:pt x="2764608" y="1434805"/>
                  </a:lnTo>
                  <a:cubicBezTo>
                    <a:pt x="2764608" y="1795298"/>
                    <a:pt x="2472371" y="2087535"/>
                    <a:pt x="2111878" y="2087535"/>
                  </a:cubicBezTo>
                  <a:lnTo>
                    <a:pt x="1915333" y="2087535"/>
                  </a:lnTo>
                  <a:lnTo>
                    <a:pt x="2025468" y="2548726"/>
                  </a:lnTo>
                  <a:lnTo>
                    <a:pt x="1436563" y="2087535"/>
                  </a:lnTo>
                  <a:lnTo>
                    <a:pt x="652730" y="2087535"/>
                  </a:lnTo>
                  <a:cubicBezTo>
                    <a:pt x="292237" y="2087535"/>
                    <a:pt x="0" y="1795298"/>
                    <a:pt x="0" y="1434805"/>
                  </a:cubicBezTo>
                  <a:lnTo>
                    <a:pt x="0" y="652730"/>
                  </a:lnTo>
                  <a:cubicBezTo>
                    <a:pt x="0" y="292237"/>
                    <a:pt x="292237" y="0"/>
                    <a:pt x="652730" y="0"/>
                  </a:cubicBezTo>
                  <a:close/>
                </a:path>
              </a:pathLst>
            </a:custGeom>
            <a:solidFill>
              <a:schemeClr val="accent2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35">
                <a:latin typeface="Arial" panose="020B0604020202020204" pitchFamily="34" charset="0"/>
                <a:ea typeface="黑体" panose="02010609060101010101" pitchFamily="2" charset="-122"/>
              </a:endParaRPr>
            </a:p>
          </p:txBody>
        </p:sp>
        <p:sp>
          <p:nvSpPr>
            <p:cNvPr id="11" name="任意多边形 10"/>
            <p:cNvSpPr/>
            <p:nvPr>
              <p:custDataLst>
                <p:tags r:id="rId3"/>
              </p:custDataLst>
            </p:nvPr>
          </p:nvSpPr>
          <p:spPr>
            <a:xfrm>
              <a:off x="3581400" y="2294733"/>
              <a:ext cx="4089811" cy="3034708"/>
            </a:xfrm>
            <a:custGeom>
              <a:avLst/>
              <a:gdLst>
                <a:gd name="connsiteX0" fmla="*/ 652730 w 2764608"/>
                <a:gd name="connsiteY0" fmla="*/ 0 h 2548726"/>
                <a:gd name="connsiteX1" fmla="*/ 2111878 w 2764608"/>
                <a:gd name="connsiteY1" fmla="*/ 0 h 2548726"/>
                <a:gd name="connsiteX2" fmla="*/ 2764608 w 2764608"/>
                <a:gd name="connsiteY2" fmla="*/ 652730 h 2548726"/>
                <a:gd name="connsiteX3" fmla="*/ 2764608 w 2764608"/>
                <a:gd name="connsiteY3" fmla="*/ 1434805 h 2548726"/>
                <a:gd name="connsiteX4" fmla="*/ 2111878 w 2764608"/>
                <a:gd name="connsiteY4" fmla="*/ 2087535 h 2548726"/>
                <a:gd name="connsiteX5" fmla="*/ 1915333 w 2764608"/>
                <a:gd name="connsiteY5" fmla="*/ 2087535 h 2548726"/>
                <a:gd name="connsiteX6" fmla="*/ 2025468 w 2764608"/>
                <a:gd name="connsiteY6" fmla="*/ 2548726 h 2548726"/>
                <a:gd name="connsiteX7" fmla="*/ 1436563 w 2764608"/>
                <a:gd name="connsiteY7" fmla="*/ 2087535 h 2548726"/>
                <a:gd name="connsiteX8" fmla="*/ 652730 w 2764608"/>
                <a:gd name="connsiteY8" fmla="*/ 2087535 h 2548726"/>
                <a:gd name="connsiteX9" fmla="*/ 0 w 2764608"/>
                <a:gd name="connsiteY9" fmla="*/ 1434805 h 2548726"/>
                <a:gd name="connsiteX10" fmla="*/ 0 w 2764608"/>
                <a:gd name="connsiteY10" fmla="*/ 652730 h 2548726"/>
                <a:gd name="connsiteX11" fmla="*/ 652730 w 2764608"/>
                <a:gd name="connsiteY11" fmla="*/ 0 h 2548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4608" h="2548726">
                  <a:moveTo>
                    <a:pt x="652730" y="0"/>
                  </a:moveTo>
                  <a:lnTo>
                    <a:pt x="2111878" y="0"/>
                  </a:lnTo>
                  <a:cubicBezTo>
                    <a:pt x="2472371" y="0"/>
                    <a:pt x="2764608" y="292237"/>
                    <a:pt x="2764608" y="652730"/>
                  </a:cubicBezTo>
                  <a:lnTo>
                    <a:pt x="2764608" y="1434805"/>
                  </a:lnTo>
                  <a:cubicBezTo>
                    <a:pt x="2764608" y="1795298"/>
                    <a:pt x="2472371" y="2087535"/>
                    <a:pt x="2111878" y="2087535"/>
                  </a:cubicBezTo>
                  <a:lnTo>
                    <a:pt x="1915333" y="2087535"/>
                  </a:lnTo>
                  <a:lnTo>
                    <a:pt x="2025468" y="2548726"/>
                  </a:lnTo>
                  <a:lnTo>
                    <a:pt x="1436563" y="2087535"/>
                  </a:lnTo>
                  <a:lnTo>
                    <a:pt x="652730" y="2087535"/>
                  </a:lnTo>
                  <a:cubicBezTo>
                    <a:pt x="292237" y="2087535"/>
                    <a:pt x="0" y="1795298"/>
                    <a:pt x="0" y="1434805"/>
                  </a:cubicBezTo>
                  <a:lnTo>
                    <a:pt x="0" y="652730"/>
                  </a:lnTo>
                  <a:cubicBezTo>
                    <a:pt x="0" y="292237"/>
                    <a:pt x="292237" y="0"/>
                    <a:pt x="652730" y="0"/>
                  </a:cubicBez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86244" anchor="ctr"/>
            <a:lstStyle/>
            <a:p>
              <a:pPr algn="ctr">
                <a:defRPr/>
              </a:pPr>
              <a:endParaRPr lang="zh-CN" altLang="en-US" sz="5400" dirty="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2" charset="-122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92300" y="3021021"/>
            <a:ext cx="4358334" cy="1061892"/>
          </a:xfrm>
        </p:spPr>
        <p:txBody>
          <a:bodyPr>
            <a:norm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编辑标题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980D-B224-4C48-B69A-09AB23CE70BD}" type="datetimeFigureOut">
              <a:rPr lang="zh-CN" altLang="en-US" smtClean="0"/>
              <a:t>2018/4/1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2D357-46A0-4A33-8399-86D2BB660F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980D-B224-4C48-B69A-09AB23CE70BD}" type="datetimeFigureOut">
              <a:rPr lang="zh-CN" altLang="en-US" smtClean="0"/>
              <a:t>2018/4/1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2D357-46A0-4A33-8399-86D2BB660F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04009" y="711200"/>
            <a:ext cx="3196800" cy="1600200"/>
          </a:xfrm>
        </p:spPr>
        <p:txBody>
          <a:bodyPr anchor="t" anchorCtr="0">
            <a:normAutofit/>
          </a:bodyPr>
          <a:lstStyle>
            <a:lvl1pPr>
              <a:defRPr sz="3200"/>
            </a:lvl1pPr>
          </a:lstStyle>
          <a:p>
            <a:r>
              <a:rPr lang="zh-CN" altLang="en-US" dirty="0" smtClean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072447" y="733425"/>
            <a:ext cx="4478400" cy="54036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04009" y="2311400"/>
            <a:ext cx="31968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2F5ED-D19D-4097-92A9-D6092B3D6E68}" type="datetimeFigureOut">
              <a:rPr lang="zh-CN" altLang="en-US" smtClean="0"/>
              <a:t>2018/4/1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EAA2-D029-4D23-B6D5-DE004B8B3ED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980D-B224-4C48-B69A-09AB23CE70BD}" type="datetimeFigureOut">
              <a:rPr lang="zh-CN" altLang="en-US" smtClean="0"/>
              <a:t>2018/4/1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2D357-46A0-4A33-8399-86D2BB660F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61D3F-34E9-4F9D-84A2-72367D9F9A68}" type="datetimeFigureOut">
              <a:rPr lang="zh-CN" altLang="en-US" smtClean="0"/>
              <a:t>2018/4/1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4DC01-BD11-43BE-8FE9-19C0CFD26E4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13"/>
          </p:nvPr>
        </p:nvSpPr>
        <p:spPr>
          <a:xfrm>
            <a:off x="628650" y="667657"/>
            <a:ext cx="7886700" cy="554423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980D-B224-4C48-B69A-09AB23CE70BD}" type="datetimeFigureOut">
              <a:rPr lang="zh-CN" altLang="en-US" smtClean="0"/>
              <a:t>2018/4/1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2D357-46A0-4A33-8399-86D2BB660F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4213" y="1844675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6613" y="1844675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Tx/>
              <a:buFont typeface="Wingdings" panose="05000000000000000000" pitchFamily="2" charset="2"/>
              <a:buNone/>
              <a:defRPr/>
            </a:pPr>
            <a:endParaRPr kumimoji="0" lang="zh-CN" altLang="en-US" sz="3200" b="1" i="0" u="none" strike="noStrike" kern="0" cap="none" spc="0" normalizeH="0" baseline="0" noProof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图片 1032" descr="图片1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/>
  <p:hf sldNum="0"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latin typeface="Times New Roman" panose="02020603050405020304" pitchFamily="18" charset="0"/>
          <a:ea typeface="方正行楷简体" pitchFamily="2" charset="-122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latin typeface="Times New Roman" panose="02020603050405020304" pitchFamily="18" charset="0"/>
          <a:ea typeface="方正行楷简体" pitchFamily="2" charset="-122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latin typeface="Times New Roman" panose="02020603050405020304" pitchFamily="18" charset="0"/>
          <a:ea typeface="方正行楷简体" pitchFamily="2" charset="-122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latin typeface="Times New Roman" panose="02020603050405020304" pitchFamily="18" charset="0"/>
          <a:ea typeface="方正行楷简体" pitchFamily="2" charset="-122"/>
        </a:defRPr>
      </a:lvl5pPr>
      <a:lvl6pPr marL="457200" algn="r" rtl="0" fontAlgn="base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latin typeface="Times New Roman" panose="02020603050405020304" pitchFamily="18" charset="0"/>
          <a:ea typeface="方正行楷简体" pitchFamily="2" charset="-122"/>
        </a:defRPr>
      </a:lvl6pPr>
      <a:lvl7pPr marL="914400" algn="r" rtl="0" fontAlgn="base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latin typeface="Times New Roman" panose="02020603050405020304" pitchFamily="18" charset="0"/>
          <a:ea typeface="方正行楷简体" pitchFamily="2" charset="-122"/>
        </a:defRPr>
      </a:lvl7pPr>
      <a:lvl8pPr marL="1371600" algn="r" rtl="0" fontAlgn="base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latin typeface="Times New Roman" panose="02020603050405020304" pitchFamily="18" charset="0"/>
          <a:ea typeface="方正行楷简体" pitchFamily="2" charset="-122"/>
        </a:defRPr>
      </a:lvl8pPr>
      <a:lvl9pPr marL="1828800" algn="r" rtl="0" fontAlgn="base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latin typeface="Times New Roman" panose="02020603050405020304" pitchFamily="18" charset="0"/>
          <a:ea typeface="方正行楷简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Wingdings" panose="05000000000000000000" pitchFamily="2" charset="2"/>
        <a:buChar char="v"/>
        <a:defRPr sz="3600" b="1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n"/>
        <a:defRPr sz="3200" b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3399"/>
        </a:buClr>
        <a:buFont typeface="Wingdings" panose="05000000000000000000" pitchFamily="2" charset="2"/>
        <a:buChar char="u"/>
        <a:defRPr sz="2400" b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28650" y="365127"/>
            <a:ext cx="7886700" cy="1061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28650" y="1662545"/>
            <a:ext cx="7886700" cy="4514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A980D-B224-4C48-B69A-09AB23CE70BD}" type="datetimeFigureOut">
              <a:rPr lang="zh-CN" altLang="en-US" smtClean="0"/>
              <a:t>2018/4/1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2D357-46A0-4A33-8399-86D2BB660F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gradFill>
            <a:gsLst>
              <a:gs pos="0">
                <a:schemeClr val="accent3"/>
              </a:gs>
              <a:gs pos="29000">
                <a:schemeClr val="accent1">
                  <a:shade val="67500"/>
                  <a:satMod val="115000"/>
                </a:schemeClr>
              </a:gs>
              <a:gs pos="100000">
                <a:schemeClr val="accent6"/>
              </a:gs>
            </a:gsLst>
            <a:lin ang="10800000" scaled="1"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Wingdings 2" panose="05020102010507070707" pitchFamily="18" charset="2"/>
        <a:buChar char="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1.xml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2.xml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4.xml"/><Relationship Id="rId4" Type="http://schemas.openxmlformats.org/officeDocument/2006/relationships/image" Target="../media/image5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6.xml"/><Relationship Id="rId4" Type="http://schemas.openxmlformats.org/officeDocument/2006/relationships/image" Target="../media/image5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1.xml"/><Relationship Id="rId4" Type="http://schemas.openxmlformats.org/officeDocument/2006/relationships/image" Target="../media/image5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5.xml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8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altLang="zh-CN" err="1">
                <a:solidFill>
                  <a:srgbClr val="22579E"/>
                </a:solidFill>
                <a:latin typeface="方正正大黑简体" pitchFamily="2" charset="-122"/>
                <a:ea typeface="方正正大黑简体" pitchFamily="2" charset="-122"/>
                <a:sym typeface="+mn-ea"/>
              </a:rPr>
              <a:t>CoerlDRAW</a:t>
            </a:r>
            <a:r>
              <a:rPr lang="zh-CN" altLang="en-US" dirty="0">
                <a:solidFill>
                  <a:srgbClr val="22579E"/>
                </a:solidFill>
                <a:latin typeface="方正正大黑简体" pitchFamily="2" charset="-122"/>
                <a:ea typeface="方正正大黑简体" pitchFamily="2" charset="-122"/>
                <a:sym typeface="+mn-ea"/>
              </a:rPr>
              <a:t>图形设计</a:t>
            </a:r>
            <a:endParaRPr lang="zh-CN" altLang="en-US" dirty="0"/>
          </a:p>
        </p:txBody>
      </p:sp>
      <p:pic>
        <p:nvPicPr>
          <p:cNvPr id="107522" name="图片 107521" descr="阶段字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5943600"/>
            <a:ext cx="1752600" cy="4937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7527" name="燕尾形 9"/>
          <p:cNvSpPr/>
          <p:nvPr/>
        </p:nvSpPr>
        <p:spPr>
          <a:xfrm>
            <a:off x="8066088" y="6096000"/>
            <a:ext cx="107950" cy="179388"/>
          </a:xfrm>
          <a:prstGeom prst="chevron">
            <a:avLst>
              <a:gd name="adj" fmla="val 50000"/>
            </a:avLst>
          </a:prstGeom>
          <a:solidFill>
            <a:srgbClr val="B2B2B2"/>
          </a:solidFill>
          <a:ln w="9525">
            <a:noFill/>
          </a:ln>
        </p:spPr>
        <p:txBody>
          <a:bodyPr lIns="91401" tIns="45701" rIns="91401" bIns="45701"/>
          <a:lstStyle/>
          <a:p>
            <a:pPr>
              <a:buFont typeface="Times New Roman" panose="02020603050405020304" pitchFamily="18" charset="0"/>
              <a:buNone/>
            </a:pPr>
            <a:endParaRPr lang="zh-CN" altLang="en-US" sz="2800" b="0" dirty="0">
              <a:solidFill>
                <a:srgbClr val="FFFFFF"/>
              </a:solidFill>
              <a:latin typeface="Arial" panose="020B0604020202020204" pitchFamily="34" charset="0"/>
              <a:ea typeface="方正舒体" pitchFamily="2" charset="-122"/>
            </a:endParaRPr>
          </a:p>
        </p:txBody>
      </p:sp>
      <p:sp>
        <p:nvSpPr>
          <p:cNvPr id="107528" name="燕尾形 10"/>
          <p:cNvSpPr/>
          <p:nvPr/>
        </p:nvSpPr>
        <p:spPr>
          <a:xfrm>
            <a:off x="8296275" y="6096000"/>
            <a:ext cx="107950" cy="179388"/>
          </a:xfrm>
          <a:prstGeom prst="chevron">
            <a:avLst>
              <a:gd name="adj" fmla="val 50000"/>
            </a:avLst>
          </a:prstGeom>
          <a:solidFill>
            <a:srgbClr val="B2B2B2"/>
          </a:solidFill>
          <a:ln w="9525">
            <a:noFill/>
          </a:ln>
        </p:spPr>
        <p:txBody>
          <a:bodyPr lIns="91401" tIns="45701" rIns="91401" bIns="45701"/>
          <a:lstStyle/>
          <a:p>
            <a:pPr>
              <a:buFont typeface="Times New Roman" panose="02020603050405020304" pitchFamily="18" charset="0"/>
              <a:buNone/>
            </a:pPr>
            <a:endParaRPr lang="zh-CN" altLang="en-US" sz="2800" b="0" dirty="0">
              <a:solidFill>
                <a:srgbClr val="FFFFFF"/>
              </a:solidFill>
              <a:latin typeface="Arial" panose="020B0604020202020204" pitchFamily="34" charset="0"/>
              <a:ea typeface="方正舒体" pitchFamily="2" charset="-122"/>
            </a:endParaRPr>
          </a:p>
        </p:txBody>
      </p:sp>
      <p:sp>
        <p:nvSpPr>
          <p:cNvPr id="107529" name="燕尾形 11"/>
          <p:cNvSpPr/>
          <p:nvPr/>
        </p:nvSpPr>
        <p:spPr>
          <a:xfrm>
            <a:off x="8502650" y="6096000"/>
            <a:ext cx="107950" cy="179388"/>
          </a:xfrm>
          <a:prstGeom prst="chevron">
            <a:avLst>
              <a:gd name="adj" fmla="val 50000"/>
            </a:avLst>
          </a:prstGeom>
          <a:solidFill>
            <a:srgbClr val="B2B2B2"/>
          </a:solidFill>
          <a:ln w="9525">
            <a:noFill/>
          </a:ln>
        </p:spPr>
        <p:txBody>
          <a:bodyPr lIns="91401" tIns="45701" rIns="91401" bIns="45701"/>
          <a:lstStyle/>
          <a:p>
            <a:pPr>
              <a:buFont typeface="Times New Roman" panose="02020603050405020304" pitchFamily="18" charset="0"/>
              <a:buNone/>
            </a:pPr>
            <a:endParaRPr lang="zh-CN" altLang="en-US" sz="2800" b="0" dirty="0">
              <a:solidFill>
                <a:srgbClr val="FFFFFF"/>
              </a:solidFill>
              <a:latin typeface="Arial" panose="020B0604020202020204" pitchFamily="34" charset="0"/>
              <a:ea typeface="方正舒体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103662" y="4869160"/>
            <a:ext cx="2271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范</a:t>
            </a:r>
            <a:r>
              <a:rPr lang="zh-CN" altLang="en-US" sz="5400" b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晓</a:t>
            </a:r>
            <a:r>
              <a:rPr lang="zh-CN" altLang="en-US" sz="5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辉</a:t>
            </a:r>
            <a:endParaRPr lang="zh-CN" alt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 Box 5"/>
          <p:cNvSpPr txBox="1"/>
          <p:nvPr/>
        </p:nvSpPr>
        <p:spPr>
          <a:xfrm>
            <a:off x="611188" y="1268413"/>
            <a:ext cx="8064500" cy="1814830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en-US" altLang="en-US" sz="1600" b="0">
                <a:latin typeface="宋体" panose="02010600030101010101" pitchFamily="2" charset="-122"/>
              </a:rPr>
              <a:t>选项：单击“选项”按钮，在弹出的下拉菜单中，选择“在键入时自动调整单元格大小”选项，系统会自动根据键入文字的多少自动调整单元格的大小，以显示所有的文字。选择“单独的单元格边框”选项，在“水平单元格间距”数据框中输入数值，可以修改表格中的单元格边框间距，如图8.10所示。在CorelDRAW X4默认状态下，水平单元格间距与垂直单元格间距相等。如果要单独设置水平和垂直单元格间距，可单击“锁定”按钮，解除“水平单元格间距”和“垂直单元格间距”的锁定状态，然后在“水平单元格间距”和“垂直单元格间距”后的数值框中输入所需的数值。</a:t>
            </a:r>
            <a:endParaRPr lang="zh-CN" altLang="en-US" sz="1600" b="0" dirty="0">
              <a:latin typeface="宋体" panose="02010600030101010101" pitchFamily="2" charset="-122"/>
            </a:endParaRPr>
          </a:p>
        </p:txBody>
      </p:sp>
      <p:pic>
        <p:nvPicPr>
          <p:cNvPr id="15366" name="Picture 4" descr="E:\CDR  X4修订\第十章\10\图10.10 “选项”选项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713" y="3141663"/>
            <a:ext cx="5976937" cy="328295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6" descr="E:\CDR  X4修订\第十章\10\图10.11 “创建新表格”对话框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100" y="2509838"/>
            <a:ext cx="3357563" cy="2359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2467" name="Text Box 5"/>
          <p:cNvSpPr txBox="1"/>
          <p:nvPr/>
        </p:nvSpPr>
        <p:spPr>
          <a:xfrm>
            <a:off x="611188" y="1268413"/>
            <a:ext cx="8064500" cy="922020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en-US" altLang="zh-CN" sz="1800" b="0">
                <a:latin typeface="宋体" panose="02010600030101010101" pitchFamily="2" charset="-122"/>
              </a:rPr>
              <a:t>    </a:t>
            </a:r>
            <a:r>
              <a:rPr lang="en-US" altLang="en-US" sz="1800" b="0">
                <a:latin typeface="宋体" panose="02010600030101010101" pitchFamily="2" charset="-122"/>
              </a:rPr>
              <a:t>除了使用“表格工具”在页面中拖拽鼠标创建表格外，还可以执行菜单“表格”→“创建新表格”命令，弹出“创建新表格”对话框，如图8.11所示。设置好需要的参数后，单击“确定”按钮，页面中即可生成一个新的表格。</a:t>
            </a:r>
            <a:endParaRPr lang="zh-CN" altLang="en-US" sz="1800" b="0" dirty="0">
              <a:latin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Text Box 5"/>
          <p:cNvSpPr txBox="1"/>
          <p:nvPr/>
        </p:nvSpPr>
        <p:spPr>
          <a:xfrm>
            <a:off x="611188" y="1268413"/>
            <a:ext cx="8064500" cy="98361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en-US" altLang="en-US" sz="2000" b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8.1.3  </a:t>
            </a:r>
            <a:r>
              <a:rPr lang="en-US" altLang="en-US" sz="2000" b="0" err="1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编辑表格</a:t>
            </a:r>
            <a:endParaRPr lang="en-US" altLang="en-US" sz="2000" b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r>
              <a:rPr lang="en-US" altLang="en-US" sz="1800" b="0" err="1">
                <a:latin typeface="宋体" panose="02010600030101010101" pitchFamily="2" charset="-122"/>
              </a:rPr>
              <a:t>使用“表格工具”创建表格后，我们需要对表格进行编辑以及修改</a:t>
            </a:r>
            <a:r>
              <a:rPr lang="en-US" altLang="en-US" sz="1800" b="0">
                <a:latin typeface="宋体" panose="02010600030101010101" pitchFamily="2" charset="-122"/>
              </a:rPr>
              <a:t>。</a:t>
            </a:r>
          </a:p>
          <a:p>
            <a:r>
              <a:rPr lang="en-US" altLang="en-US" sz="2000" b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8.1.3.1  </a:t>
            </a:r>
            <a:r>
              <a:rPr lang="en-US" altLang="en-US" sz="2000" b="0" err="1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选择、移动和浏览表格组件</a:t>
            </a:r>
            <a:endParaRPr lang="zh-CN" altLang="en-US" sz="2000" b="0" dirty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63493" name="图片 63492" descr="226`AD(_CWJN$CDFEPT1HP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88" y="2316163"/>
            <a:ext cx="8353425" cy="34893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E:\CDR  X4修订\第十章\10\图10.12 选择行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88" y="3500438"/>
            <a:ext cx="3017837" cy="1717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59" name="Picture 4" descr="E:\CDR  X4修订\第十章\10\图10.13 “粘贴行”对话框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750" y="3579813"/>
            <a:ext cx="2058988" cy="15763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0" name="Picture 5" descr="E:\CDR  X4修订\第十章\10\图10.14 粘贴后的效果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2438" y="3500438"/>
            <a:ext cx="3432175" cy="1749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2" name="Text Box 5"/>
          <p:cNvSpPr txBox="1"/>
          <p:nvPr/>
        </p:nvSpPr>
        <p:spPr>
          <a:xfrm>
            <a:off x="611188" y="1268413"/>
            <a:ext cx="8064500" cy="203009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en-US" altLang="en-US" sz="1800" b="0">
                <a:latin typeface="宋体" panose="02010600030101010101" pitchFamily="2" charset="-122"/>
              </a:rPr>
              <a:t>2.移动表格组建</a:t>
            </a:r>
          </a:p>
          <a:p>
            <a:r>
              <a:rPr lang="en-US" altLang="zh-CN" sz="1800" b="0">
                <a:latin typeface="宋体" panose="02010600030101010101" pitchFamily="2" charset="-122"/>
              </a:rPr>
              <a:t>    </a:t>
            </a:r>
            <a:r>
              <a:rPr lang="en-US" altLang="en-US" sz="1800" b="0">
                <a:latin typeface="宋体" panose="02010600030101010101" pitchFamily="2" charset="-122"/>
              </a:rPr>
              <a:t>在创建表格后，可以将表格的行或列移动到该表格的其他位置，或其他表格中。选择要移动的行，如图8.12所示，执行菜单“编辑”→“剪切”命令，在另一行需要插入的地方执行菜单“编辑”→“粘贴”命令，弹出“粘贴行”对话框，如图8.13所示；在该对话框中根据需要选择所需的选项，然后单击“确定”按钮即可，移动后的效果如图8.14所示。</a:t>
            </a:r>
          </a:p>
          <a:p>
            <a:r>
              <a:rPr lang="en-US" altLang="zh-CN" sz="1800" b="0">
                <a:latin typeface="宋体" panose="02010600030101010101" pitchFamily="2" charset="-122"/>
              </a:rPr>
              <a:t>    </a:t>
            </a:r>
            <a:r>
              <a:rPr lang="en-US" altLang="en-US" sz="1800" b="0" err="1">
                <a:latin typeface="宋体" panose="02010600030101010101" pitchFamily="2" charset="-122"/>
              </a:rPr>
              <a:t>移动列的操作方法同移动行的操作方法一样</a:t>
            </a:r>
            <a:r>
              <a:rPr lang="en-US" altLang="en-US" sz="1800" b="0">
                <a:latin typeface="宋体" panose="02010600030101010101" pitchFamily="2" charset="-122"/>
              </a:rPr>
              <a:t>。</a:t>
            </a:r>
            <a:endParaRPr lang="zh-CN" altLang="en-US" sz="1800" b="0" dirty="0">
              <a:latin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Text Box 5"/>
          <p:cNvSpPr txBox="1"/>
          <p:nvPr/>
        </p:nvSpPr>
        <p:spPr>
          <a:xfrm>
            <a:off x="611188" y="1268413"/>
            <a:ext cx="8064500" cy="203009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en-US" altLang="en-US" sz="1800" b="0">
                <a:latin typeface="宋体" panose="02010600030101010101" pitchFamily="2" charset="-122"/>
              </a:rPr>
              <a:t>3.浏览表格组件</a:t>
            </a:r>
          </a:p>
          <a:p>
            <a:r>
              <a:rPr lang="en-US" altLang="zh-CN" sz="1800" b="0">
                <a:latin typeface="宋体" panose="02010600030101010101" pitchFamily="2" charset="-122"/>
              </a:rPr>
              <a:t>    </a:t>
            </a:r>
            <a:r>
              <a:rPr lang="en-US" altLang="en-US" sz="1800" b="0" err="1">
                <a:latin typeface="宋体" panose="02010600030101010101" pitchFamily="2" charset="-122"/>
              </a:rPr>
              <a:t>选择“表格工具”，在表格中的任意单元格上单击，按Tab键。如果是第一次在表格中按Tab键，则从“Tab键顺序”列表框中选择“Tab键顺序”选项。也可以通过执行菜单“工具”→“选项”命令，打开“选项”对话框，在“工作区”中的“工具箱”类别列表中单击“表格工具”，启用“移动至下一个单元格”选项，从“Tab键顺序”列表框中，选择“从左到右、从上到下”或“从右到左、从上到下”选项即可</a:t>
            </a:r>
            <a:r>
              <a:rPr lang="en-US" altLang="en-US" sz="1800" b="0">
                <a:latin typeface="宋体" panose="02010600030101010101" pitchFamily="2" charset="-122"/>
              </a:rPr>
              <a:t>。</a:t>
            </a:r>
            <a:endParaRPr lang="zh-CN" altLang="en-US" sz="1800" b="0" dirty="0">
              <a:latin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Text Box 5"/>
          <p:cNvSpPr txBox="1"/>
          <p:nvPr/>
        </p:nvSpPr>
        <p:spPr>
          <a:xfrm>
            <a:off x="611188" y="1268413"/>
            <a:ext cx="8064500" cy="187642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en-US" altLang="en-US" sz="2000" b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8.1.3.2  </a:t>
            </a:r>
            <a:r>
              <a:rPr lang="en-US" altLang="en-US" sz="2000" b="0" err="1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插入和删除表格行、列</a:t>
            </a:r>
            <a:endParaRPr lang="en-US" altLang="en-US" sz="2000" b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r>
              <a:rPr lang="en-US" altLang="zh-CN" sz="1600" b="0">
                <a:latin typeface="宋体" panose="02010600030101010101" pitchFamily="2" charset="-122"/>
              </a:rPr>
              <a:t>    </a:t>
            </a:r>
            <a:r>
              <a:rPr lang="en-US" altLang="en-US" sz="1600" b="0" err="1">
                <a:latin typeface="宋体" panose="02010600030101010101" pitchFamily="2" charset="-122"/>
              </a:rPr>
              <a:t>在设计的过程中，可以根据版面中文字或图形的需要，在创建的表格中插入行和列，也可以从表格中删除行和列</a:t>
            </a:r>
            <a:r>
              <a:rPr lang="en-US" altLang="en-US" sz="1600" b="0">
                <a:latin typeface="宋体" panose="02010600030101010101" pitchFamily="2" charset="-122"/>
              </a:rPr>
              <a:t>。</a:t>
            </a:r>
          </a:p>
          <a:p>
            <a:r>
              <a:rPr lang="en-US" altLang="en-US" sz="1600" b="0">
                <a:latin typeface="宋体" panose="02010600030101010101" pitchFamily="2" charset="-122"/>
              </a:rPr>
              <a:t>1.在表格中插入行、列</a:t>
            </a:r>
          </a:p>
          <a:p>
            <a:r>
              <a:rPr lang="en-US" altLang="zh-CN" sz="1600" b="0">
                <a:latin typeface="宋体" panose="02010600030101010101" pitchFamily="2" charset="-122"/>
              </a:rPr>
              <a:t>    </a:t>
            </a:r>
            <a:r>
              <a:rPr lang="en-US" altLang="en-US" sz="1600" b="0">
                <a:latin typeface="宋体" panose="02010600030101010101" pitchFamily="2" charset="-122"/>
              </a:rPr>
              <a:t>在表格中选择一行后，执行菜单“表格”→“插入”→“行上方”命令，如图8.15所示，插入后的效果如图8.16所示。若在“插入”菜单后选择“行下方”命令，则会在选择的行的下方插入新的一行。</a:t>
            </a:r>
            <a:endParaRPr lang="zh-CN" altLang="en-US" sz="1600" b="0" dirty="0">
              <a:latin typeface="宋体" panose="02010600030101010101" pitchFamily="2" charset="-122"/>
            </a:endParaRPr>
          </a:p>
        </p:txBody>
      </p:sp>
      <p:pic>
        <p:nvPicPr>
          <p:cNvPr id="22535" name="Picture 3" descr="E:\CDR  X4修订\第十章\10\图10.15 插入行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613" y="3184525"/>
            <a:ext cx="5327650" cy="320357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E:\CDR  X4修订\第十章\10\图10.16 插入行后的效果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813" y="1874838"/>
            <a:ext cx="6048375" cy="36417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5" descr="E:\CDR  X4修订\第十章\10\图10.17 插入列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0" y="2435225"/>
            <a:ext cx="6551613" cy="3944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8" name="Text Box 5"/>
          <p:cNvSpPr txBox="1"/>
          <p:nvPr/>
        </p:nvSpPr>
        <p:spPr>
          <a:xfrm>
            <a:off x="611188" y="1268413"/>
            <a:ext cx="8064500" cy="1198880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en-US" altLang="zh-CN" sz="1800" b="0">
                <a:latin typeface="宋体" panose="02010600030101010101" pitchFamily="2" charset="-122"/>
              </a:rPr>
              <a:t>    </a:t>
            </a:r>
            <a:r>
              <a:rPr lang="en-US" altLang="en-US" sz="1800" b="0">
                <a:latin typeface="宋体" panose="02010600030101010101" pitchFamily="2" charset="-122"/>
              </a:rPr>
              <a:t>列的插入方法同行的插入方法一样。在表格中选择一列后，执行菜单“表格”→“插入”→“列左侧”命令，如图8.17所示，插入后的效果如图8.18所示。若在“插入”菜单后选择“列右侧”命令，则会选择的列的右侧插入新的一列。</a:t>
            </a:r>
            <a:endParaRPr lang="zh-CN" altLang="en-US" sz="1800" b="0" dirty="0">
              <a:latin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6" descr="E:\CDR  X4修订\第十章\10\图10.18 插入列的效果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813" y="1844675"/>
            <a:ext cx="6048375" cy="36417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E:\CDR  X4修订\第十章\10\图10.19 “插入行”对话框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350" y="2463800"/>
            <a:ext cx="6480175" cy="388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82" name="Text Box 5"/>
          <p:cNvSpPr txBox="1"/>
          <p:nvPr/>
        </p:nvSpPr>
        <p:spPr>
          <a:xfrm>
            <a:off x="611188" y="1268413"/>
            <a:ext cx="8064500" cy="1198880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en-US" altLang="zh-CN" sz="1800" b="0">
                <a:latin typeface="宋体" panose="02010600030101010101" pitchFamily="2" charset="-122"/>
              </a:rPr>
              <a:t>    </a:t>
            </a:r>
            <a:r>
              <a:rPr lang="en-US" altLang="en-US" sz="1800" b="0">
                <a:latin typeface="宋体" panose="02010600030101010101" pitchFamily="2" charset="-122"/>
              </a:rPr>
              <a:t>在表格中选择一行后，执行菜单“表格”→“插入”→“插入行”命令，如图8.19所示，在“行数”选项框后可以设置插入的行的数量，在“位置”选项中可以设置插入行的位置。将“行数”设置为2，“位置”设置为“在选定行上方”，单击“确定”按钮后，效果如图8.20所示。</a:t>
            </a:r>
            <a:endParaRPr lang="zh-CN" altLang="en-US" sz="1800" b="0" dirty="0">
              <a:latin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6"/>
          <p:cNvSpPr txBox="1"/>
          <p:nvPr/>
        </p:nvSpPr>
        <p:spPr>
          <a:xfrm>
            <a:off x="1619250" y="3065463"/>
            <a:ext cx="6192838" cy="645160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600" dirty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第八章  </a:t>
            </a:r>
            <a:r>
              <a:rPr lang="zh-CN" alt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表格</a:t>
            </a:r>
            <a:endParaRPr lang="en-US" altLang="zh-CN" sz="360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56323" name="Text Box 7"/>
          <p:cNvSpPr txBox="1"/>
          <p:nvPr/>
        </p:nvSpPr>
        <p:spPr>
          <a:xfrm>
            <a:off x="4356100" y="3573463"/>
            <a:ext cx="2447925" cy="46037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 dirty="0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4" descr="E:\CDR  X4修订\第十章\10\图10.20 “插入行”后的效果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350" y="1830388"/>
            <a:ext cx="6335713" cy="3798887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2" descr="E:\CDR  X4修订\第十章\10\图10.21 “插入列”对话框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913" y="2478088"/>
            <a:ext cx="6480175" cy="388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6" name="Text Box 5"/>
          <p:cNvSpPr txBox="1"/>
          <p:nvPr/>
        </p:nvSpPr>
        <p:spPr>
          <a:xfrm>
            <a:off x="611188" y="1268413"/>
            <a:ext cx="8064500" cy="1198880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en-US" altLang="zh-CN" sz="1800" b="0">
                <a:latin typeface="宋体" panose="02010600030101010101" pitchFamily="2" charset="-122"/>
              </a:rPr>
              <a:t>    </a:t>
            </a:r>
            <a:r>
              <a:rPr lang="en-US" altLang="en-US" sz="1800" b="0">
                <a:latin typeface="宋体" panose="02010600030101010101" pitchFamily="2" charset="-122"/>
              </a:rPr>
              <a:t>在表格中选择一列后，执行菜单“表格”→“插入”→“插入列”命令，如图8.21所示，在“栏数”选项框后可以设置插入的列的数量，在“位置”选项中可以设置插入列的位置。将“栏数”设置为2，“位置”设置为“在选定列左侧”，单击“确定”按钮后，效果如图8.22所示。</a:t>
            </a:r>
            <a:endParaRPr lang="zh-CN" altLang="en-US" sz="1800" b="0" dirty="0">
              <a:latin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3" descr="E:\CDR  X4修订\第十章\10\图10.22 “插入列”后的效果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350" y="1836738"/>
            <a:ext cx="6378575" cy="3824287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Text Box 5"/>
          <p:cNvSpPr txBox="1"/>
          <p:nvPr/>
        </p:nvSpPr>
        <p:spPr>
          <a:xfrm>
            <a:off x="611188" y="1268413"/>
            <a:ext cx="8064500" cy="147637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en-US" altLang="en-US" sz="1800" b="0">
                <a:latin typeface="宋体" panose="02010600030101010101" pitchFamily="2" charset="-122"/>
              </a:rPr>
              <a:t>2.在表格中删除行、列</a:t>
            </a:r>
          </a:p>
          <a:p>
            <a:r>
              <a:rPr lang="en-US" altLang="zh-CN" sz="1800" b="0">
                <a:latin typeface="宋体" panose="02010600030101010101" pitchFamily="2" charset="-122"/>
              </a:rPr>
              <a:t>    </a:t>
            </a:r>
            <a:r>
              <a:rPr lang="en-US" altLang="en-US" sz="1800" b="0" err="1">
                <a:latin typeface="宋体" panose="02010600030101010101" pitchFamily="2" charset="-122"/>
              </a:rPr>
              <a:t>在表格中选择需要删除的行或列后，执行菜单“表格”→“删除”→“行”或“列”命令，即可将所选的行或列删除。若想将整个表格删除，执行菜单“表格”→“删除”→“表格”命令，即可将整个表格删除，或使用选择工具选择表格后，按Delete键即可</a:t>
            </a:r>
            <a:r>
              <a:rPr lang="en-US" altLang="en-US" sz="1800" b="0">
                <a:latin typeface="宋体" panose="02010600030101010101" pitchFamily="2" charset="-122"/>
              </a:rPr>
              <a:t>。</a:t>
            </a:r>
            <a:endParaRPr lang="zh-CN" altLang="en-US" sz="1800" b="0" dirty="0">
              <a:latin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2" descr="E:\CDR  X4修订\第十章\10\图10.23 选择单元格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813" y="2708275"/>
            <a:ext cx="6119812" cy="36687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4" name="Text Box 5"/>
          <p:cNvSpPr txBox="1"/>
          <p:nvPr/>
        </p:nvSpPr>
        <p:spPr>
          <a:xfrm>
            <a:off x="611188" y="1268413"/>
            <a:ext cx="8064500" cy="138366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en-US" altLang="en-US" sz="2000" b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8.1.3.3  </a:t>
            </a:r>
            <a:r>
              <a:rPr lang="en-US" altLang="en-US" sz="2000" b="0" err="1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调整表格单元格、行和列的大小</a:t>
            </a:r>
            <a:endParaRPr lang="en-US" altLang="en-US" sz="2000" b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r>
              <a:rPr lang="en-US" altLang="en-US" sz="1600" b="0">
                <a:latin typeface="宋体" panose="02010600030101010101" pitchFamily="2" charset="-122"/>
              </a:rPr>
              <a:t>1.调整单元格的大小</a:t>
            </a:r>
          </a:p>
          <a:p>
            <a:r>
              <a:rPr lang="en-US" altLang="zh-CN" sz="1600" b="0">
                <a:latin typeface="宋体" panose="02010600030101010101" pitchFamily="2" charset="-122"/>
              </a:rPr>
              <a:t>    </a:t>
            </a:r>
            <a:r>
              <a:rPr lang="en-US" altLang="en-US" sz="1600" b="0">
                <a:latin typeface="宋体" panose="02010600030101010101" pitchFamily="2" charset="-122"/>
              </a:rPr>
              <a:t>由于创建的表格的单元格的大小是均等的，为了设计的需要，需要调整个别单元格的大小。在表格中选择一个单元格，如图8.23所示，在属性栏中更改单元格的大小为30mm、10mm，则被选中单元格的那一列表格的大小都发生了变化，如图8.24所示。</a:t>
            </a:r>
            <a:endParaRPr lang="zh-CN" altLang="en-US" sz="1600" b="0" dirty="0">
              <a:latin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3" descr="E:\CDR  X4修订\第十章\10\图10.24 更改单元格的大小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813" y="1916113"/>
            <a:ext cx="6119812" cy="36671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2" descr="E:\CDR  X4修订\第十章\10\图10.25 选择表格其中的一行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475" y="2276475"/>
            <a:ext cx="6624638" cy="3971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8" name="Text Box 5"/>
          <p:cNvSpPr txBox="1"/>
          <p:nvPr/>
        </p:nvSpPr>
        <p:spPr>
          <a:xfrm>
            <a:off x="611188" y="1268413"/>
            <a:ext cx="8064500" cy="922020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en-US" altLang="en-US" sz="1800" b="0">
                <a:latin typeface="宋体" panose="02010600030101010101" pitchFamily="2" charset="-122"/>
              </a:rPr>
              <a:t>2.调整行的大小</a:t>
            </a:r>
          </a:p>
          <a:p>
            <a:r>
              <a:rPr lang="en-US" altLang="zh-CN" sz="1800" b="0">
                <a:latin typeface="宋体" panose="02010600030101010101" pitchFamily="2" charset="-122"/>
              </a:rPr>
              <a:t>    </a:t>
            </a:r>
            <a:r>
              <a:rPr lang="en-US" altLang="en-US" sz="1800" b="0">
                <a:latin typeface="宋体" panose="02010600030101010101" pitchFamily="2" charset="-122"/>
              </a:rPr>
              <a:t>在表格中选择一行，如图8.25所示，在属性栏中更改行的大小为30mm、20mm，则被选中单元格的那一行表格的大小都发生了变化，如图8.26所示。</a:t>
            </a:r>
            <a:endParaRPr lang="zh-CN" altLang="en-US" sz="1800" b="0" dirty="0">
              <a:latin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3" descr="E:\CDR  X4修订\第十章\10\图10.26 更改行的大小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013" y="1628775"/>
            <a:ext cx="6913562" cy="4144963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2" descr="E:\CDR  X4修订\第十章\10\图10.27 选择表格其中的一列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038" y="2251075"/>
            <a:ext cx="6911975" cy="4143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702" name="Text Box 5"/>
          <p:cNvSpPr txBox="1"/>
          <p:nvPr/>
        </p:nvSpPr>
        <p:spPr>
          <a:xfrm>
            <a:off x="611188" y="1268413"/>
            <a:ext cx="8064500" cy="922020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en-US" altLang="en-US" sz="1800" b="0">
                <a:latin typeface="宋体" panose="02010600030101010101" pitchFamily="2" charset="-122"/>
              </a:rPr>
              <a:t>3.调整列的大小</a:t>
            </a:r>
          </a:p>
          <a:p>
            <a:r>
              <a:rPr lang="en-US" altLang="zh-CN" sz="1800" b="0">
                <a:latin typeface="宋体" panose="02010600030101010101" pitchFamily="2" charset="-122"/>
              </a:rPr>
              <a:t>    </a:t>
            </a:r>
            <a:r>
              <a:rPr lang="en-US" altLang="en-US" sz="1800" b="0">
                <a:latin typeface="宋体" panose="02010600030101010101" pitchFamily="2" charset="-122"/>
              </a:rPr>
              <a:t>在表格中选择一列，如图8.27所示，在属性栏中更改行的大小为15mm、15mm，则被选中单元格的那一列表格的大小都发生了变化，如图8.28所示。</a:t>
            </a:r>
            <a:endParaRPr lang="zh-CN" altLang="en-US" sz="1800" b="0" dirty="0">
              <a:latin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 descr="E:\CDR  X4修订\第十章\10\图10.28 更改列的大小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013" y="1628775"/>
            <a:ext cx="6985000" cy="418465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副标题 11"/>
          <p:cNvSpPr/>
          <p:nvPr/>
        </p:nvSpPr>
        <p:spPr>
          <a:xfrm>
            <a:off x="468313" y="1254125"/>
            <a:ext cx="8351837" cy="41910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lv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panose="05000000000000000000" pitchFamily="2" charset="2"/>
              <a:buNone/>
              <a:defRPr sz="36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lvl="1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32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lvl="2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" panose="05000000000000000000" pitchFamily="2" charset="2"/>
              <a:buNone/>
              <a:defRPr sz="24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lvl="3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lvl="4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lvl="0" algn="l"/>
            <a:r>
              <a:rPr lang="zh-CN" altLang="en-US" sz="2000" b="0" dirty="0">
                <a:solidFill>
                  <a:srgbClr val="0000FF"/>
                </a:solidFill>
                <a:ea typeface="黑体" panose="02010609060101010101" pitchFamily="2" charset="-122"/>
              </a:rPr>
              <a:t>内容介绍</a:t>
            </a:r>
          </a:p>
          <a:p>
            <a:pPr lvl="0" algn="l"/>
            <a:r>
              <a:rPr lang="en-US" altLang="zh-CN" sz="18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en-US" altLang="en-US" sz="1800" b="0" err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在CorelDRAW</a:t>
            </a:r>
            <a:r>
              <a:rPr lang="en-US" altLang="en-US" sz="18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X4中，可以根据设计需要导入或创建表格，并且通过编辑表格的样式、颜色等来丰富页面的整体效果，使我们的作品版面更加规整严谨。</a:t>
            </a:r>
            <a:endParaRPr lang="zh-CN" altLang="en-US" sz="1800" b="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algn="l"/>
            <a:endParaRPr lang="zh-CN" altLang="en-US" sz="1600" b="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algn="l"/>
            <a:r>
              <a:rPr lang="zh-CN" altLang="en-US" sz="2000" b="0" dirty="0">
                <a:solidFill>
                  <a:srgbClr val="0000FF"/>
                </a:solidFill>
                <a:ea typeface="黑体" panose="02010609060101010101" pitchFamily="2" charset="-122"/>
              </a:rPr>
              <a:t>培养目标</a:t>
            </a:r>
          </a:p>
          <a:p>
            <a:pPr lvl="0" algn="l"/>
            <a:r>
              <a:rPr lang="en-US" altLang="en-US" sz="18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(1)学会导入表格并编辑表格。</a:t>
            </a:r>
          </a:p>
          <a:p>
            <a:pPr lvl="0" algn="l"/>
            <a:r>
              <a:rPr lang="en-US" altLang="en-US" sz="18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(2)掌握文本与表格的转换。</a:t>
            </a:r>
            <a:endParaRPr lang="en-US" altLang="zh-CN" sz="1800" b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algn="l"/>
            <a:endParaRPr lang="en-US" altLang="zh-CN" sz="1600" b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algn="l"/>
            <a:r>
              <a:rPr lang="zh-CN" altLang="en-US" sz="2000" b="0" dirty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重点难点</a:t>
            </a:r>
            <a:r>
              <a:rPr lang="zh-CN" altLang="en-US" sz="1600" b="0" dirty="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</a:p>
          <a:p>
            <a:pPr lvl="0" algn="l"/>
            <a:r>
              <a:rPr lang="en-US" altLang="en-US" sz="18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(1)导入表格。</a:t>
            </a:r>
          </a:p>
          <a:p>
            <a:pPr lvl="0" algn="l"/>
            <a:r>
              <a:rPr lang="en-US" altLang="en-US" sz="18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(2)创建表格。</a:t>
            </a:r>
          </a:p>
          <a:p>
            <a:pPr lvl="0" algn="l"/>
            <a:r>
              <a:rPr lang="en-US" altLang="en-US" sz="18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(3)编辑表格。</a:t>
            </a:r>
          </a:p>
          <a:p>
            <a:pPr lvl="0" algn="l"/>
            <a:r>
              <a:rPr lang="en-US" altLang="en-US" sz="18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(4)处理表格中的文本。</a:t>
            </a:r>
          </a:p>
          <a:p>
            <a:pPr lvl="0" algn="l"/>
            <a:r>
              <a:rPr lang="en-US" altLang="en-US" sz="18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(5)文本与表格的转换。</a:t>
            </a:r>
          </a:p>
          <a:p>
            <a:pPr lvl="0" algn="l"/>
            <a:r>
              <a:rPr lang="en-US" altLang="en-US" sz="18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(6)在表格中添加图形和背景。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E:\CDR  X4修订\第十章\10\图10.29 绘制表格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150" y="3068638"/>
            <a:ext cx="5616575" cy="3365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49" name="Text Box 5"/>
          <p:cNvSpPr txBox="1"/>
          <p:nvPr/>
        </p:nvSpPr>
        <p:spPr>
          <a:xfrm>
            <a:off x="611188" y="1268413"/>
            <a:ext cx="8064500" cy="178371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en-US" altLang="en-US" sz="2000" b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8.1.3.4  </a:t>
            </a:r>
            <a:r>
              <a:rPr lang="en-US" altLang="en-US" sz="2000" b="0" err="1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合并、拆分单元格</a:t>
            </a:r>
            <a:endParaRPr lang="en-US" altLang="en-US" sz="2000" b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r>
              <a:rPr lang="en-US" altLang="zh-CN" sz="1800" b="0">
                <a:latin typeface="宋体" panose="02010600030101010101" pitchFamily="2" charset="-122"/>
              </a:rPr>
              <a:t>    </a:t>
            </a:r>
            <a:r>
              <a:rPr lang="en-US" altLang="en-US" sz="1800" b="0" err="1">
                <a:latin typeface="宋体" panose="02010600030101010101" pitchFamily="2" charset="-122"/>
              </a:rPr>
              <a:t>在创建表格时，可以像Excel那样，对表格进行合并和拆分</a:t>
            </a:r>
            <a:r>
              <a:rPr lang="en-US" altLang="en-US" sz="1800" b="0">
                <a:latin typeface="宋体" panose="02010600030101010101" pitchFamily="2" charset="-122"/>
              </a:rPr>
              <a:t>。</a:t>
            </a:r>
          </a:p>
          <a:p>
            <a:r>
              <a:rPr lang="en-US" altLang="zh-CN" sz="1800" b="0">
                <a:latin typeface="宋体" panose="02010600030101010101" pitchFamily="2" charset="-122"/>
              </a:rPr>
              <a:t>    </a:t>
            </a:r>
            <a:r>
              <a:rPr lang="en-US" altLang="en-US" sz="1800" b="0">
                <a:latin typeface="宋体" panose="02010600030101010101" pitchFamily="2" charset="-122"/>
              </a:rPr>
              <a:t>使用“表格工具”在页面中任意绘制一个表格，如图8.29所示。选择其中一列，单击属性栏上的“将选定的单元格合并为一个单元格”按钮，效果如图8.30所示。单击属性栏上的“将选定的单元格拆分为合并之前的状态”按钮，可以将表格还原为拆分前的状态。</a:t>
            </a:r>
            <a:endParaRPr lang="zh-CN" altLang="en-US" sz="1800" b="0" dirty="0">
              <a:latin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5" name="Picture 3" descr="E:\CDR  X4修订\第十章\10\图10.30 合并单元格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060575"/>
            <a:ext cx="5995988" cy="35941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E:\CDR  X4修订\第十章\10\图10.31 “拆分单元格”对话框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3" y="2349500"/>
            <a:ext cx="2519362" cy="1435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5" name="Picture 3" descr="E:\CDR  X4修订\第十章\10\图10.32 水平拆分单元格的效果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2349500"/>
            <a:ext cx="5399088" cy="3235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9" name="Text Box 5"/>
          <p:cNvSpPr txBox="1"/>
          <p:nvPr/>
        </p:nvSpPr>
        <p:spPr>
          <a:xfrm>
            <a:off x="611188" y="1268413"/>
            <a:ext cx="8064500" cy="922020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en-US" altLang="zh-CN" sz="1800" b="0">
                <a:latin typeface="宋体" panose="02010600030101010101" pitchFamily="2" charset="-122"/>
              </a:rPr>
              <a:t>    </a:t>
            </a:r>
            <a:r>
              <a:rPr lang="en-US" altLang="en-US" sz="1800" b="0">
                <a:latin typeface="宋体" panose="02010600030101010101" pitchFamily="2" charset="-122"/>
              </a:rPr>
              <a:t>保持刚才的合并状态，单击属性栏上的“将选定单元格水平拆分为特定数目的单元格”按钮，弹出如图8.31所示的对话框，将“行数”设定为2，单击“确定”按钮，效果如图8.32所示。</a:t>
            </a:r>
            <a:endParaRPr lang="zh-CN" altLang="en-US" sz="1800" b="0" dirty="0">
              <a:latin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 descr="E:\CDR  X4修订\第十章\10\图10.33 “拆分单元格“对话框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3" y="2420938"/>
            <a:ext cx="2519362" cy="139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5781" name="Picture 5" descr="E:\CDR  X4修订\第十章\10\图10.34 垂直拆分单元格的效果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575" y="2420938"/>
            <a:ext cx="5545138" cy="3324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5782" name="Text Box 5"/>
          <p:cNvSpPr txBox="1"/>
          <p:nvPr/>
        </p:nvSpPr>
        <p:spPr>
          <a:xfrm>
            <a:off x="611188" y="1268413"/>
            <a:ext cx="8064500" cy="922020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en-US" altLang="zh-CN" sz="1800" b="0">
                <a:latin typeface="宋体" panose="02010600030101010101" pitchFamily="2" charset="-122"/>
              </a:rPr>
              <a:t>    </a:t>
            </a:r>
            <a:r>
              <a:rPr lang="en-US" altLang="en-US" sz="1800" b="0">
                <a:latin typeface="宋体" panose="02010600030101010101" pitchFamily="2" charset="-122"/>
              </a:rPr>
              <a:t>继续保持拆分的状态，单击属性栏上的“将选定单元格垂直拆分为特定数目的单元格”按钮，弹出如图8.33所示的对话框，将“栏数”设定为2，单击“确定”按钮，效果如图8.34所示。</a:t>
            </a:r>
            <a:endParaRPr lang="zh-CN" altLang="en-US" sz="1800" b="0" dirty="0">
              <a:latin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E:\CDR  X4修订\第十章\10\图10.35 导入文本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450" y="2282825"/>
            <a:ext cx="6840538" cy="4098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6" name="Text Box 5"/>
          <p:cNvSpPr txBox="1"/>
          <p:nvPr/>
        </p:nvSpPr>
        <p:spPr>
          <a:xfrm>
            <a:off x="611188" y="1268413"/>
            <a:ext cx="8064500" cy="95313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en-US" altLang="en-US" sz="2000" b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8.1.3.5  </a:t>
            </a:r>
            <a:r>
              <a:rPr lang="en-US" altLang="en-US" sz="2000" b="0" err="1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文本与表格的转换</a:t>
            </a:r>
            <a:endParaRPr lang="en-US" altLang="en-US" sz="2000" b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r>
              <a:rPr lang="en-US" altLang="zh-CN" sz="1800" b="0">
                <a:latin typeface="宋体" panose="02010600030101010101" pitchFamily="2" charset="-122"/>
              </a:rPr>
              <a:t>    </a:t>
            </a:r>
            <a:r>
              <a:rPr lang="en-US" altLang="en-US" sz="1800" b="0" err="1">
                <a:latin typeface="宋体" panose="02010600030101010101" pitchFamily="2" charset="-122"/>
              </a:rPr>
              <a:t>在CorelDRAW</a:t>
            </a:r>
            <a:r>
              <a:rPr lang="en-US" altLang="en-US" sz="1800" b="0">
                <a:latin typeface="宋体" panose="02010600030101010101" pitchFamily="2" charset="-122"/>
              </a:rPr>
              <a:t> X4中，将文本转换为表格，并对表格进行编辑。在页面中导入段落文本，如图8.35所示。</a:t>
            </a:r>
            <a:endParaRPr lang="zh-CN" altLang="en-US" sz="1800" b="0" dirty="0">
              <a:latin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3" name="Picture 3" descr="E:\CDR  X4修订\第十章\10\图10.36 “将文本转换为表格”对话框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088" y="1916113"/>
            <a:ext cx="7489825" cy="44878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6805" name="Text Box 5"/>
          <p:cNvSpPr txBox="1"/>
          <p:nvPr/>
        </p:nvSpPr>
        <p:spPr>
          <a:xfrm>
            <a:off x="611188" y="1268413"/>
            <a:ext cx="8064500" cy="645160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en-US" altLang="en-US" sz="1800" b="0">
                <a:latin typeface="宋体" panose="02010600030101010101" pitchFamily="2" charset="-122"/>
              </a:rPr>
              <a:t>使用“选择工具”选中文本，执行菜单“表格”→“将文本转换为表格”命令，弹出“将文本转换为表格”对话框，如图8.36所示。</a:t>
            </a:r>
            <a:endParaRPr lang="zh-CN" altLang="en-US" sz="1800" b="0" dirty="0">
              <a:latin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 descr="E:\CDR  X4修订\第十章\10\图10.37 将文本转换为表格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1989138"/>
            <a:ext cx="7272338" cy="4359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7829" name="Text Box 5"/>
          <p:cNvSpPr txBox="1"/>
          <p:nvPr/>
        </p:nvSpPr>
        <p:spPr>
          <a:xfrm>
            <a:off x="611188" y="1268413"/>
            <a:ext cx="8064500" cy="645160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en-US" altLang="en-US" sz="1800" b="0">
                <a:latin typeface="宋体" panose="02010600030101010101" pitchFamily="2" charset="-122"/>
              </a:rPr>
              <a:t>选择“逗号”选项，单击“确定”按钮，文本就会以每个逗号为分界点创建表格，如图8.37所示。可以在属性栏中设定相关的属性，使表格更加完善。</a:t>
            </a:r>
            <a:endParaRPr lang="zh-CN" altLang="en-US" sz="1800" b="0" dirty="0">
              <a:latin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Text Box 5"/>
          <p:cNvSpPr txBox="1"/>
          <p:nvPr/>
        </p:nvSpPr>
        <p:spPr>
          <a:xfrm>
            <a:off x="611188" y="1268413"/>
            <a:ext cx="8064500" cy="187642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en-US" altLang="en-US" sz="2000" b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8.1.4  </a:t>
            </a:r>
            <a:r>
              <a:rPr lang="en-US" altLang="en-US" sz="2000" b="0" err="1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处理表格中的文本</a:t>
            </a:r>
            <a:endParaRPr lang="en-US" altLang="en-US" sz="2000" b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r>
              <a:rPr lang="en-US" altLang="zh-CN" sz="1600" b="0">
                <a:latin typeface="宋体" panose="02010600030101010101" pitchFamily="2" charset="-122"/>
              </a:rPr>
              <a:t>    </a:t>
            </a:r>
            <a:r>
              <a:rPr lang="en-US" altLang="en-US" sz="1600" b="0" err="1">
                <a:latin typeface="宋体" panose="02010600030101010101" pitchFamily="2" charset="-122"/>
              </a:rPr>
              <a:t>在CorelDRAW</a:t>
            </a:r>
            <a:r>
              <a:rPr lang="en-US" altLang="en-US" sz="1600" b="0">
                <a:latin typeface="宋体" panose="02010600030101010101" pitchFamily="2" charset="-122"/>
              </a:rPr>
              <a:t> X4中，可以在表格中添加文本。在表格单元格中添加的文本被视为段落文本，因此我们可以像修改段落文本那样修改表格文本，如更改文本的字体、颜色等选项。在新表格中输入文本时，创建表格并添加文本内容。</a:t>
            </a:r>
            <a:endParaRPr lang="en-US" altLang="zh-CN" sz="1600" b="0">
              <a:latin typeface="宋体" panose="02010600030101010101" pitchFamily="2" charset="-122"/>
            </a:endParaRPr>
          </a:p>
          <a:p>
            <a:r>
              <a:rPr lang="zh-CN" altLang="en-US" sz="1600" b="0" dirty="0">
                <a:latin typeface="宋体" panose="02010600030101010101" pitchFamily="2" charset="-122"/>
              </a:rPr>
              <a:t>    使用“表格工具”在页面中任意创建一个表格，如图</a:t>
            </a:r>
            <a:r>
              <a:rPr lang="en-US" altLang="zh-CN" sz="1600" b="0">
                <a:latin typeface="宋体" panose="02010600030101010101" pitchFamily="2" charset="-122"/>
              </a:rPr>
              <a:t>8.38</a:t>
            </a:r>
            <a:r>
              <a:rPr lang="zh-CN" altLang="en-US" sz="1600" b="0" dirty="0">
                <a:latin typeface="宋体" panose="02010600030101010101" pitchFamily="2" charset="-122"/>
              </a:rPr>
              <a:t>所示。使用“表格工具”选择第一行，单击属性栏上的“将选定的单元格合并为一个单元格”按钮，将第一行的单元格合并，如图</a:t>
            </a:r>
            <a:r>
              <a:rPr lang="en-US" altLang="zh-CN" sz="1600" b="0">
                <a:latin typeface="宋体" panose="02010600030101010101" pitchFamily="2" charset="-122"/>
              </a:rPr>
              <a:t>8.39</a:t>
            </a:r>
            <a:r>
              <a:rPr lang="zh-CN" altLang="en-US" sz="1600" b="0" dirty="0">
                <a:latin typeface="宋体" panose="02010600030101010101" pitchFamily="2" charset="-122"/>
              </a:rPr>
              <a:t>所示。</a:t>
            </a:r>
          </a:p>
        </p:txBody>
      </p:sp>
      <p:pic>
        <p:nvPicPr>
          <p:cNvPr id="78852" name="Picture 2" descr="E:\CDR  X4修订\第十章\10\图10.38 创建表格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613" y="3141663"/>
            <a:ext cx="5400675" cy="3236912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2" descr="E:\CDR  X4修订\第十章\10\图10.39 合并单元格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628775"/>
            <a:ext cx="6808788" cy="4081463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8" name="Text Box 5"/>
          <p:cNvSpPr txBox="1"/>
          <p:nvPr/>
        </p:nvSpPr>
        <p:spPr>
          <a:xfrm>
            <a:off x="611188" y="1268413"/>
            <a:ext cx="8064500" cy="922020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en-US" altLang="zh-CN" sz="1800" b="0">
                <a:latin typeface="宋体" panose="02010600030101010101" pitchFamily="2" charset="-122"/>
              </a:rPr>
              <a:t>    </a:t>
            </a:r>
            <a:r>
              <a:rPr lang="en-US" altLang="en-US" sz="1800" b="0">
                <a:latin typeface="宋体" panose="02010600030101010101" pitchFamily="2" charset="-122"/>
              </a:rPr>
              <a:t>使用“表格工具”在第一行中单击，在属性栏中设置字体为“黑体”，字号为24pt，对齐模式为水平对齐，输入文字“视野教育平面设计专业课程一览表”，如图8.40所示。</a:t>
            </a:r>
            <a:endParaRPr lang="zh-CN" altLang="en-US" sz="1800" b="0" dirty="0">
              <a:latin typeface="宋体" panose="02010600030101010101" pitchFamily="2" charset="-122"/>
            </a:endParaRPr>
          </a:p>
        </p:txBody>
      </p:sp>
      <p:pic>
        <p:nvPicPr>
          <p:cNvPr id="38916" name="Picture 3" descr="E:\CDR  X4修订\第十章\10\图10.40 输入文字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450" y="2205038"/>
            <a:ext cx="6840538" cy="40989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矩形 59393"/>
          <p:cNvSpPr/>
          <p:nvPr/>
        </p:nvSpPr>
        <p:spPr>
          <a:xfrm>
            <a:off x="609600" y="765175"/>
            <a:ext cx="8153400" cy="2286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folHlink"/>
                </a:solidFill>
                <a:latin typeface="Times New Roman" panose="02020603050405020304" pitchFamily="18" charset="0"/>
                <a:ea typeface="方正行楷简体" pitchFamily="2" charset="-122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folHlink"/>
                </a:solidFill>
                <a:latin typeface="Times New Roman" panose="02020603050405020304" pitchFamily="18" charset="0"/>
                <a:ea typeface="方正行楷简体" pitchFamily="2" charset="-122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folHlink"/>
                </a:solidFill>
                <a:latin typeface="Times New Roman" panose="02020603050405020304" pitchFamily="18" charset="0"/>
                <a:ea typeface="方正行楷简体" pitchFamily="2" charset="-122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folHlink"/>
                </a:solidFill>
                <a:latin typeface="Times New Roman" panose="02020603050405020304" pitchFamily="18" charset="0"/>
                <a:ea typeface="方正行楷简体" pitchFamily="2" charset="-122"/>
              </a:defRPr>
            </a:lvl5pPr>
          </a:lstStyle>
          <a:p>
            <a:pPr lvl="0" algn="l"/>
            <a:r>
              <a:rPr lang="zh-CN" altLang="en-US" sz="2800" dirty="0">
                <a:solidFill>
                  <a:srgbClr val="0000FF"/>
                </a:solidFill>
                <a:latin typeface="黑体" panose="02010609060101010101" pitchFamily="2" charset="-122"/>
              </a:rPr>
              <a:t>               </a:t>
            </a:r>
            <a:r>
              <a:rPr lang="en-US" altLang="zh-CN" sz="280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8.1</a:t>
            </a:r>
            <a:r>
              <a:rPr lang="en-US" altLang="en-US" sz="280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 </a:t>
            </a:r>
            <a:r>
              <a:rPr lang="en-US" altLang="en-US" sz="2800" err="1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理论解说</a:t>
            </a:r>
            <a:r>
              <a:rPr lang="zh-CN" altLang="en-US" sz="2800" b="0" dirty="0">
                <a:solidFill>
                  <a:srgbClr val="0000FF"/>
                </a:solidFill>
                <a:latin typeface="黑体" panose="02010609060101010101" pitchFamily="2" charset="-122"/>
              </a:rPr>
              <a:t/>
            </a:r>
            <a:br>
              <a:rPr lang="zh-CN" altLang="en-US" sz="2800" b="0" dirty="0">
                <a:solidFill>
                  <a:srgbClr val="0000FF"/>
                </a:solidFill>
                <a:latin typeface="黑体" panose="02010609060101010101" pitchFamily="2" charset="-122"/>
              </a:rPr>
            </a:br>
            <a:r>
              <a:rPr lang="zh-CN" altLang="en-US" sz="1000" b="0" dirty="0">
                <a:solidFill>
                  <a:srgbClr val="0000FF"/>
                </a:solidFill>
                <a:latin typeface="黑体" panose="02010609060101010101" pitchFamily="2" charset="-122"/>
              </a:rPr>
              <a:t/>
            </a:r>
            <a:br>
              <a:rPr lang="zh-CN" altLang="en-US" sz="1000" b="0" dirty="0">
                <a:solidFill>
                  <a:srgbClr val="0000FF"/>
                </a:solidFill>
                <a:latin typeface="黑体" panose="02010609060101010101" pitchFamily="2" charset="-122"/>
              </a:rPr>
            </a:br>
            <a:r>
              <a:rPr lang="en-US" altLang="en-US" sz="2000" b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8.1.1  </a:t>
            </a:r>
            <a:r>
              <a:rPr lang="en-US" altLang="en-US" sz="2000" b="0" err="1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导入表格</a:t>
            </a:r>
            <a:r>
              <a:rPr lang="en-US" altLang="en-US" sz="1600" b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/>
            </a:r>
            <a:br>
              <a:rPr lang="en-US" altLang="en-US" sz="1600" b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</a:br>
            <a:r>
              <a:rPr lang="en-US" altLang="zh-CN" sz="1600" b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  </a:t>
            </a:r>
            <a:r>
              <a:rPr lang="en-US" altLang="en-US" sz="1600" b="0" err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在CorelDRAW</a:t>
            </a:r>
            <a:r>
              <a:rPr lang="en-US" altLang="en-US" sz="16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X4中，新增了表格工具。我们可以将在Excel或者Word应用程序中创建的表格文档导入到绘图页面中来。执行菜单“文件”→“导入”命令，弹出“导入”对话框，如图8.1所示。选择需要的文档，单击“导入”按钮，弹出“导入/粘贴文本”对话框，如图8.2所示，选择“保持字体和格式”选项，单击“确定”按钮，在页面中单击鼠标即可将表格导入。</a:t>
            </a:r>
            <a:endParaRPr lang="zh-CN" altLang="en-US" sz="1600" b="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9396" name="图片 59395" descr="图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063" y="2997200"/>
            <a:ext cx="2592387" cy="3455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9397" name="图片 59396" descr="图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988" y="2997200"/>
            <a:ext cx="3533775" cy="3471863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2" descr="E:\CDR  X4修订\第十章\10\图10.41 最终效果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038" y="2205038"/>
            <a:ext cx="6911975" cy="4143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941" name="Text Box 5"/>
          <p:cNvSpPr txBox="1"/>
          <p:nvPr/>
        </p:nvSpPr>
        <p:spPr>
          <a:xfrm>
            <a:off x="611188" y="1268413"/>
            <a:ext cx="8064500" cy="922020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en-US" altLang="zh-CN" sz="1800" b="0">
                <a:latin typeface="宋体" panose="02010600030101010101" pitchFamily="2" charset="-122"/>
              </a:rPr>
              <a:t>    </a:t>
            </a:r>
            <a:r>
              <a:rPr lang="en-US" altLang="en-US" sz="1800" b="0">
                <a:latin typeface="宋体" panose="02010600030101010101" pitchFamily="2" charset="-122"/>
              </a:rPr>
              <a:t>使用同样的方法在其他的表格分别输入相对应的文字，所有的文字输入完成以后，使用“挑选工具”选中表格，并在属性栏设置轮廓宽度为1.5mm，边框颜色为绿色，效果如图8.41所示。</a:t>
            </a:r>
            <a:r>
              <a:rPr lang="en-US" altLang="en-US" sz="1800">
                <a:latin typeface="宋体" panose="02010600030101010101" pitchFamily="2" charset="-122"/>
              </a:rPr>
              <a:t> </a:t>
            </a:r>
            <a:endParaRPr lang="zh-CN" altLang="en-US" sz="1800" dirty="0">
              <a:latin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2" descr="E:\CDR  X4修订\第十章\10\图10.42 设置背景色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275" y="2852738"/>
            <a:ext cx="5832475" cy="34972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65" name="Text Box 5"/>
          <p:cNvSpPr txBox="1"/>
          <p:nvPr/>
        </p:nvSpPr>
        <p:spPr>
          <a:xfrm>
            <a:off x="611188" y="1268413"/>
            <a:ext cx="8064500" cy="150685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en-US" altLang="en-US" sz="2000" b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8.1.5  </a:t>
            </a:r>
            <a:r>
              <a:rPr lang="en-US" altLang="en-US" sz="2000" b="0" err="1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在表格中添加图形和背景</a:t>
            </a:r>
            <a:endParaRPr lang="en-US" altLang="en-US" sz="2000" b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r>
              <a:rPr lang="en-US" altLang="zh-CN" sz="1800" b="0">
                <a:latin typeface="宋体" panose="02010600030101010101" pitchFamily="2" charset="-122"/>
              </a:rPr>
              <a:t>    </a:t>
            </a:r>
            <a:r>
              <a:rPr lang="en-US" altLang="en-US" sz="1800" b="0" err="1">
                <a:latin typeface="宋体" panose="02010600030101010101" pitchFamily="2" charset="-122"/>
              </a:rPr>
              <a:t>在CorelDRAW</a:t>
            </a:r>
            <a:r>
              <a:rPr lang="en-US" altLang="en-US" sz="1800" b="0">
                <a:latin typeface="宋体" panose="02010600030101010101" pitchFamily="2" charset="-122"/>
              </a:rPr>
              <a:t> X4中，可以在表格中添加图形和背景，使设计达到更加美观的效果。</a:t>
            </a:r>
          </a:p>
          <a:p>
            <a:r>
              <a:rPr lang="en-US" altLang="zh-CN" sz="1800" b="0">
                <a:latin typeface="宋体" panose="02010600030101010101" pitchFamily="2" charset="-122"/>
              </a:rPr>
              <a:t>    </a:t>
            </a:r>
            <a:r>
              <a:rPr lang="en-US" altLang="en-US" sz="1800" b="0">
                <a:latin typeface="宋体" panose="02010600030101010101" pitchFamily="2" charset="-122"/>
              </a:rPr>
              <a:t>在“视野教育平面设计专业课程一览表”中，使用“表格工具”选中首行，在属性栏上的“背景”下拉菜单中，为表格选择红色作为背景。如图8.42所示。</a:t>
            </a:r>
            <a:endParaRPr lang="zh-CN" altLang="en-US" sz="1800" b="0" dirty="0">
              <a:latin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E:\CDR  X4修订\第十章\10\图10.43 设置文字的背景色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038" y="2276475"/>
            <a:ext cx="6767512" cy="40560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3" name="Text Box 5"/>
          <p:cNvSpPr txBox="1"/>
          <p:nvPr/>
        </p:nvSpPr>
        <p:spPr>
          <a:xfrm>
            <a:off x="611188" y="1268413"/>
            <a:ext cx="8064500" cy="922020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en-US" altLang="zh-CN" sz="1800" b="0">
                <a:latin typeface="宋体" panose="02010600030101010101" pitchFamily="2" charset="-122"/>
              </a:rPr>
              <a:t>    </a:t>
            </a:r>
            <a:r>
              <a:rPr lang="en-US" altLang="en-US" sz="1800" b="0">
                <a:latin typeface="宋体" panose="02010600030101010101" pitchFamily="2" charset="-122"/>
              </a:rPr>
              <a:t>按住Ctrl键，在第一阶段旁的第一个单元格上单击，选中单元格后，在“背景”下拉菜单中，为表格选择蓝色作为背景色，依次将第二阶段、第三阶段，第四阶段分别添加上背景色，如图8.43所示。</a:t>
            </a:r>
            <a:endParaRPr lang="zh-CN" altLang="en-US" sz="1800" b="0" dirty="0">
              <a:latin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Picture 3" descr="E:\CDR  X4修订\第十章\10\图10.44 最终效果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1989138"/>
            <a:ext cx="7272338" cy="43576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0900" name="Text Box 5"/>
          <p:cNvSpPr txBox="1"/>
          <p:nvPr/>
        </p:nvSpPr>
        <p:spPr>
          <a:xfrm>
            <a:off x="611188" y="1268413"/>
            <a:ext cx="8064500" cy="645160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en-US" altLang="zh-CN" sz="1800" b="0">
                <a:latin typeface="宋体" panose="02010600030101010101" pitchFamily="2" charset="-122"/>
              </a:rPr>
              <a:t>    </a:t>
            </a:r>
            <a:r>
              <a:rPr lang="en-US" altLang="en-US" sz="1800" b="0">
                <a:latin typeface="宋体" panose="02010600030101010101" pitchFamily="2" charset="-122"/>
              </a:rPr>
              <a:t>分别将第一阶段、第二阶段、第三阶段，第四阶段下对应的表格背景颜色添加为与之相同的颜色，并将文字更改为白色，效果如图8.44所示。</a:t>
            </a:r>
            <a:endParaRPr lang="zh-CN" altLang="en-US" sz="1800" b="0" dirty="0">
              <a:latin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副标题 11"/>
          <p:cNvSpPr/>
          <p:nvPr/>
        </p:nvSpPr>
        <p:spPr>
          <a:xfrm>
            <a:off x="1143000" y="2924175"/>
            <a:ext cx="7086600" cy="13716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lv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panose="05000000000000000000" pitchFamily="2" charset="2"/>
              <a:buNone/>
              <a:defRPr sz="36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lvl="1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32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lvl="2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" panose="05000000000000000000" pitchFamily="2" charset="2"/>
              <a:buNone/>
              <a:defRPr sz="24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lvl="3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lvl="4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lvl="0"/>
            <a:r>
              <a:rPr lang="en-US" altLang="zh-CN" sz="320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8.2 </a:t>
            </a:r>
            <a:r>
              <a:rPr lang="zh-CN" altLang="en-US" sz="3200" dirty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案例演示</a:t>
            </a:r>
          </a:p>
          <a:p>
            <a:pPr lvl="0"/>
            <a:r>
              <a:rPr lang="en-US" altLang="zh-CN" sz="280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8.2.1  </a:t>
            </a:r>
            <a:r>
              <a:rPr lang="zh-CN" altLang="en-US" sz="2800" dirty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案例演示</a:t>
            </a:r>
            <a:r>
              <a:rPr lang="en-US" altLang="zh-CN" sz="280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1</a:t>
            </a:r>
            <a:r>
              <a:rPr lang="zh-CN" altLang="en-US" sz="2800" dirty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：市场部表格</a:t>
            </a:r>
            <a:endParaRPr lang="en-US" altLang="zh-CN" sz="280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副标题 11"/>
          <p:cNvSpPr/>
          <p:nvPr/>
        </p:nvSpPr>
        <p:spPr>
          <a:xfrm>
            <a:off x="395288" y="1268413"/>
            <a:ext cx="8291512" cy="4445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lv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panose="05000000000000000000" pitchFamily="2" charset="2"/>
              <a:buNone/>
              <a:defRPr sz="36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lvl="1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32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lvl="2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" panose="05000000000000000000" pitchFamily="2" charset="2"/>
              <a:buNone/>
              <a:defRPr sz="24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lvl="3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lvl="4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lvl="0"/>
            <a:r>
              <a:rPr lang="zh-CN" altLang="en-US" sz="2000" b="0" dirty="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完成效果</a:t>
            </a:r>
            <a:endParaRPr lang="zh-CN" altLang="en-US" sz="2000" dirty="0">
              <a:solidFill>
                <a:schemeClr val="tx1"/>
              </a:solidFill>
              <a:latin typeface="宋体" panose="0201060003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83972" name="图片 83971" descr="图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513" y="1762125"/>
            <a:ext cx="4752975" cy="41878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矩形 86017"/>
          <p:cNvSpPr>
            <a:spLocks noChangeAspect="1"/>
          </p:cNvSpPr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6019" name="标题 86018"/>
          <p:cNvSpPr>
            <a:spLocks noGrp="1"/>
          </p:cNvSpPr>
          <p:nvPr>
            <p:ph type="title"/>
          </p:nvPr>
        </p:nvSpPr>
        <p:spPr>
          <a:xfrm>
            <a:off x="457200" y="11255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zh-CN" altLang="en-US" sz="2400" dirty="0">
                <a:solidFill>
                  <a:srgbClr val="0000FF"/>
                </a:solidFill>
                <a:latin typeface="+mj-lt"/>
                <a:ea typeface="黑体" panose="02010609060101010101" pitchFamily="2" charset="-122"/>
                <a:cs typeface="+mj-cs"/>
              </a:rPr>
              <a:t>操作过程</a:t>
            </a:r>
            <a:r>
              <a:rPr lang="zh-CN" altLang="en-US" sz="2000" dirty="0">
                <a:solidFill>
                  <a:srgbClr val="0000FF"/>
                </a:solidFill>
                <a:latin typeface="+mj-lt"/>
                <a:ea typeface="黑体" panose="02010609060101010101" pitchFamily="2" charset="-122"/>
                <a:cs typeface="+mj-cs"/>
              </a:rPr>
              <a:t/>
            </a:r>
            <a:br>
              <a:rPr lang="zh-CN" altLang="en-US" sz="2000" dirty="0">
                <a:solidFill>
                  <a:srgbClr val="0000FF"/>
                </a:solidFill>
                <a:latin typeface="+mj-lt"/>
                <a:ea typeface="黑体" panose="02010609060101010101" pitchFamily="2" charset="-122"/>
                <a:cs typeface="+mj-cs"/>
              </a:rPr>
            </a:br>
            <a:endParaRPr lang="zh-CN" altLang="en-US" sz="2000" dirty="0">
              <a:solidFill>
                <a:srgbClr val="0000FF"/>
              </a:solidFill>
              <a:latin typeface="+mj-lt"/>
              <a:ea typeface="黑体" panose="02010609060101010101" pitchFamily="2" charset="-122"/>
              <a:cs typeface="+mj-cs"/>
            </a:endParaRPr>
          </a:p>
        </p:txBody>
      </p:sp>
      <p:sp>
        <p:nvSpPr>
          <p:cNvPr id="86020" name="Text Box 5"/>
          <p:cNvSpPr txBox="1"/>
          <p:nvPr/>
        </p:nvSpPr>
        <p:spPr>
          <a:xfrm>
            <a:off x="611188" y="1844675"/>
            <a:ext cx="8137525" cy="675640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zh-CN" altLang="en-US" sz="2000" b="0" dirty="0">
                <a:latin typeface="黑体" panose="02010609060101010101" pitchFamily="2" charset="-122"/>
                <a:ea typeface="黑体" panose="02010609060101010101" pitchFamily="2" charset="-122"/>
              </a:rPr>
              <a:t>步骤一  导入素材</a:t>
            </a:r>
          </a:p>
          <a:p>
            <a:r>
              <a:rPr lang="en-US" altLang="zh-CN" sz="1800" b="0">
                <a:latin typeface="宋体" panose="02010600030101010101" pitchFamily="2" charset="-122"/>
              </a:rPr>
              <a:t>(1)</a:t>
            </a:r>
            <a:r>
              <a:rPr lang="zh-CN" altLang="en-US" sz="1800" b="0" dirty="0">
                <a:latin typeface="宋体" panose="02010600030101010101" pitchFamily="2" charset="-122"/>
              </a:rPr>
              <a:t>运行软件</a:t>
            </a:r>
            <a:r>
              <a:rPr lang="en-US" altLang="zh-CN" sz="1800" b="0" err="1">
                <a:latin typeface="宋体" panose="02010600030101010101" pitchFamily="2" charset="-122"/>
              </a:rPr>
              <a:t>CorelDRAW</a:t>
            </a:r>
            <a:r>
              <a:rPr lang="en-US" altLang="zh-CN" sz="1800" b="0">
                <a:latin typeface="宋体" panose="02010600030101010101" pitchFamily="2" charset="-122"/>
              </a:rPr>
              <a:t> X4</a:t>
            </a:r>
            <a:r>
              <a:rPr lang="zh-CN" altLang="en-US" sz="1800" b="0" dirty="0">
                <a:latin typeface="宋体" panose="02010600030101010101" pitchFamily="2" charset="-122"/>
              </a:rPr>
              <a:t>，导入素材“市场部报表”，如图</a:t>
            </a:r>
            <a:r>
              <a:rPr lang="en-US" altLang="zh-CN" sz="1800" b="0">
                <a:latin typeface="宋体" panose="02010600030101010101" pitchFamily="2" charset="-122"/>
              </a:rPr>
              <a:t>8.46</a:t>
            </a:r>
            <a:r>
              <a:rPr lang="zh-CN" altLang="en-US" sz="1800" b="0" dirty="0">
                <a:latin typeface="宋体" panose="02010600030101010101" pitchFamily="2" charset="-122"/>
              </a:rPr>
              <a:t>所示。</a:t>
            </a:r>
          </a:p>
        </p:txBody>
      </p:sp>
      <p:pic>
        <p:nvPicPr>
          <p:cNvPr id="86023" name="图片 86022" descr="图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0013" y="2565400"/>
            <a:ext cx="3887787" cy="38195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矩形 87041"/>
          <p:cNvSpPr>
            <a:spLocks noChangeAspect="1"/>
          </p:cNvSpPr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7043" name="标题 87042"/>
          <p:cNvSpPr>
            <a:spLocks noGrp="1"/>
          </p:cNvSpPr>
          <p:nvPr>
            <p:ph type="title"/>
          </p:nvPr>
        </p:nvSpPr>
        <p:spPr>
          <a:xfrm>
            <a:off x="457200" y="11255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zh-CN" altLang="en-US" sz="2400" dirty="0">
                <a:solidFill>
                  <a:srgbClr val="0000FF"/>
                </a:solidFill>
                <a:latin typeface="+mj-lt"/>
                <a:ea typeface="黑体" panose="02010609060101010101" pitchFamily="2" charset="-122"/>
                <a:cs typeface="+mj-cs"/>
              </a:rPr>
              <a:t>操作过程</a:t>
            </a:r>
            <a:r>
              <a:rPr lang="zh-CN" altLang="en-US" sz="2000" dirty="0">
                <a:solidFill>
                  <a:srgbClr val="0000FF"/>
                </a:solidFill>
                <a:latin typeface="+mj-lt"/>
                <a:ea typeface="黑体" panose="02010609060101010101" pitchFamily="2" charset="-122"/>
                <a:cs typeface="+mj-cs"/>
              </a:rPr>
              <a:t/>
            </a:r>
            <a:br>
              <a:rPr lang="zh-CN" altLang="en-US" sz="2000" dirty="0">
                <a:solidFill>
                  <a:srgbClr val="0000FF"/>
                </a:solidFill>
                <a:latin typeface="+mj-lt"/>
                <a:ea typeface="黑体" panose="02010609060101010101" pitchFamily="2" charset="-122"/>
                <a:cs typeface="+mj-cs"/>
              </a:rPr>
            </a:br>
            <a:endParaRPr lang="zh-CN" altLang="en-US" sz="2000" dirty="0">
              <a:solidFill>
                <a:srgbClr val="0000FF"/>
              </a:solidFill>
              <a:latin typeface="+mj-lt"/>
              <a:ea typeface="黑体" panose="02010609060101010101" pitchFamily="2" charset="-122"/>
              <a:cs typeface="+mj-cs"/>
            </a:endParaRPr>
          </a:p>
        </p:txBody>
      </p:sp>
      <p:sp>
        <p:nvSpPr>
          <p:cNvPr id="87044" name="Text Box 5"/>
          <p:cNvSpPr txBox="1"/>
          <p:nvPr/>
        </p:nvSpPr>
        <p:spPr>
          <a:xfrm>
            <a:off x="611188" y="1844675"/>
            <a:ext cx="8137525" cy="922020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en-US" altLang="zh-CN" sz="1800" b="0">
                <a:latin typeface="宋体" panose="02010600030101010101" pitchFamily="2" charset="-122"/>
              </a:rPr>
              <a:t>(2)</a:t>
            </a:r>
            <a:r>
              <a:rPr lang="zh-CN" altLang="en-US" sz="1800" b="0" dirty="0">
                <a:latin typeface="宋体" panose="02010600030101010101" pitchFamily="2" charset="-122"/>
              </a:rPr>
              <a:t>单击“导入”按钮，弹出“导入</a:t>
            </a:r>
            <a:r>
              <a:rPr lang="en-US" altLang="zh-CN" sz="1800" b="0">
                <a:latin typeface="宋体" panose="02010600030101010101" pitchFamily="2" charset="-122"/>
              </a:rPr>
              <a:t>/</a:t>
            </a:r>
            <a:r>
              <a:rPr lang="zh-CN" altLang="en-US" sz="1800" b="0" dirty="0">
                <a:latin typeface="宋体" panose="02010600030101010101" pitchFamily="2" charset="-122"/>
              </a:rPr>
              <a:t>粘贴文本”对话框，如图</a:t>
            </a:r>
            <a:r>
              <a:rPr lang="en-US" altLang="zh-CN" sz="1800" b="0">
                <a:latin typeface="宋体" panose="02010600030101010101" pitchFamily="2" charset="-122"/>
              </a:rPr>
              <a:t>8.47</a:t>
            </a:r>
            <a:r>
              <a:rPr lang="zh-CN" altLang="en-US" sz="1800" b="0" dirty="0">
                <a:latin typeface="宋体" panose="02010600030101010101" pitchFamily="2" charset="-122"/>
              </a:rPr>
              <a:t>所示，勾选“保持字体和格式”选项，单击“确定”按钮，在页面中导入素材，如图</a:t>
            </a:r>
            <a:r>
              <a:rPr lang="en-US" altLang="zh-CN" sz="1800" b="0">
                <a:latin typeface="宋体" panose="02010600030101010101" pitchFamily="2" charset="-122"/>
              </a:rPr>
              <a:t>8.48</a:t>
            </a:r>
            <a:r>
              <a:rPr lang="zh-CN" altLang="en-US" sz="1800" b="0" dirty="0">
                <a:latin typeface="宋体" panose="02010600030101010101" pitchFamily="2" charset="-122"/>
              </a:rPr>
              <a:t>所示。</a:t>
            </a:r>
            <a:r>
              <a:rPr lang="zh-CN" altLang="en-US" sz="1800" dirty="0">
                <a:latin typeface="宋体" panose="02010600030101010101" pitchFamily="2" charset="-122"/>
              </a:rPr>
              <a:t> </a:t>
            </a:r>
          </a:p>
        </p:txBody>
      </p:sp>
      <p:pic>
        <p:nvPicPr>
          <p:cNvPr id="87046" name="图片 87045" descr="图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075" y="2822575"/>
            <a:ext cx="3960813" cy="3486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7047" name="图片 87046" descr="图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50" y="2822575"/>
            <a:ext cx="2609850" cy="345598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矩形 88065"/>
          <p:cNvSpPr>
            <a:spLocks noChangeAspect="1"/>
          </p:cNvSpPr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8067" name="标题 88066"/>
          <p:cNvSpPr>
            <a:spLocks noGrp="1"/>
          </p:cNvSpPr>
          <p:nvPr>
            <p:ph type="title"/>
          </p:nvPr>
        </p:nvSpPr>
        <p:spPr>
          <a:xfrm>
            <a:off x="457200" y="11255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zh-CN" altLang="en-US" sz="2400" dirty="0">
                <a:solidFill>
                  <a:srgbClr val="0000FF"/>
                </a:solidFill>
                <a:latin typeface="+mj-lt"/>
                <a:ea typeface="黑体" panose="02010609060101010101" pitchFamily="2" charset="-122"/>
                <a:cs typeface="+mj-cs"/>
              </a:rPr>
              <a:t>操作过程</a:t>
            </a:r>
            <a:r>
              <a:rPr lang="zh-CN" altLang="en-US" sz="2000" dirty="0">
                <a:solidFill>
                  <a:srgbClr val="0000FF"/>
                </a:solidFill>
                <a:latin typeface="+mj-lt"/>
                <a:ea typeface="黑体" panose="02010609060101010101" pitchFamily="2" charset="-122"/>
                <a:cs typeface="+mj-cs"/>
              </a:rPr>
              <a:t/>
            </a:r>
            <a:br>
              <a:rPr lang="zh-CN" altLang="en-US" sz="2000" dirty="0">
                <a:solidFill>
                  <a:srgbClr val="0000FF"/>
                </a:solidFill>
                <a:latin typeface="+mj-lt"/>
                <a:ea typeface="黑体" panose="02010609060101010101" pitchFamily="2" charset="-122"/>
                <a:cs typeface="+mj-cs"/>
              </a:rPr>
            </a:br>
            <a:endParaRPr lang="zh-CN" altLang="en-US" sz="2000" dirty="0">
              <a:solidFill>
                <a:srgbClr val="0000FF"/>
              </a:solidFill>
              <a:latin typeface="+mj-lt"/>
              <a:ea typeface="黑体" panose="02010609060101010101" pitchFamily="2" charset="-122"/>
              <a:cs typeface="+mj-cs"/>
            </a:endParaRPr>
          </a:p>
        </p:txBody>
      </p:sp>
      <p:sp>
        <p:nvSpPr>
          <p:cNvPr id="88068" name="Text Box 5"/>
          <p:cNvSpPr txBox="1"/>
          <p:nvPr/>
        </p:nvSpPr>
        <p:spPr>
          <a:xfrm>
            <a:off x="611188" y="1844675"/>
            <a:ext cx="8137525" cy="113728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en-US" altLang="en-US" sz="2000" b="0" err="1">
                <a:latin typeface="黑体" panose="02010609060101010101" pitchFamily="2" charset="-122"/>
                <a:ea typeface="黑体" panose="02010609060101010101" pitchFamily="2" charset="-122"/>
              </a:rPr>
              <a:t>步骤二</a:t>
            </a:r>
            <a:r>
              <a:rPr lang="en-US" altLang="en-US" sz="2000" b="0">
                <a:latin typeface="黑体" panose="02010609060101010101" pitchFamily="2" charset="-122"/>
                <a:ea typeface="黑体" panose="02010609060101010101" pitchFamily="2" charset="-122"/>
              </a:rPr>
              <a:t>  </a:t>
            </a:r>
            <a:r>
              <a:rPr lang="en-US" altLang="en-US" sz="2000" b="0" err="1">
                <a:latin typeface="黑体" panose="02010609060101010101" pitchFamily="2" charset="-122"/>
                <a:ea typeface="黑体" panose="02010609060101010101" pitchFamily="2" charset="-122"/>
              </a:rPr>
              <a:t>编辑表格</a:t>
            </a:r>
            <a:endParaRPr lang="en-US" altLang="en-US" sz="2000" b="0"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r>
              <a:rPr lang="en-US" altLang="en-US" sz="1600" b="0">
                <a:latin typeface="宋体" panose="02010600030101010101" pitchFamily="2" charset="-122"/>
              </a:rPr>
              <a:t>(1)使用“挑选工具”选中表格，单击属性栏中的“取消群组”按钮，将导入的表格取消群</a:t>
            </a:r>
            <a:r>
              <a:rPr lang="zh-CN" altLang="en-US" sz="1600" b="0" dirty="0">
                <a:latin typeface="宋体" panose="02010600030101010101" pitchFamily="2" charset="-122"/>
              </a:rPr>
              <a:t>组。选择“表格工具”，选中所有的文字，将所有的文字字体更改为“方正粗倩简体”，如图</a:t>
            </a:r>
            <a:r>
              <a:rPr lang="en-US" altLang="zh-CN" sz="1600" b="0">
                <a:latin typeface="宋体" panose="02010600030101010101" pitchFamily="2" charset="-122"/>
              </a:rPr>
              <a:t>8.49</a:t>
            </a:r>
            <a:r>
              <a:rPr lang="zh-CN" altLang="en-US" sz="1600" b="0" dirty="0">
                <a:latin typeface="宋体" panose="02010600030101010101" pitchFamily="2" charset="-122"/>
              </a:rPr>
              <a:t>所示。</a:t>
            </a:r>
          </a:p>
        </p:txBody>
      </p:sp>
      <p:pic>
        <p:nvPicPr>
          <p:cNvPr id="88071" name="图片 88070" descr="图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313" y="2773363"/>
            <a:ext cx="4178300" cy="36798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矩形 89089"/>
          <p:cNvSpPr>
            <a:spLocks noChangeAspect="1"/>
          </p:cNvSpPr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9091" name="标题 89090"/>
          <p:cNvSpPr>
            <a:spLocks noGrp="1"/>
          </p:cNvSpPr>
          <p:nvPr>
            <p:ph type="title"/>
          </p:nvPr>
        </p:nvSpPr>
        <p:spPr>
          <a:xfrm>
            <a:off x="457200" y="11255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zh-CN" altLang="en-US" sz="2400" dirty="0">
                <a:solidFill>
                  <a:srgbClr val="0000FF"/>
                </a:solidFill>
                <a:latin typeface="+mj-lt"/>
                <a:ea typeface="黑体" panose="02010609060101010101" pitchFamily="2" charset="-122"/>
                <a:cs typeface="+mj-cs"/>
              </a:rPr>
              <a:t>操作过程</a:t>
            </a:r>
            <a:r>
              <a:rPr lang="zh-CN" altLang="en-US" sz="2000" dirty="0">
                <a:solidFill>
                  <a:srgbClr val="0000FF"/>
                </a:solidFill>
                <a:latin typeface="+mj-lt"/>
                <a:ea typeface="黑体" panose="02010609060101010101" pitchFamily="2" charset="-122"/>
                <a:cs typeface="+mj-cs"/>
              </a:rPr>
              <a:t/>
            </a:r>
            <a:br>
              <a:rPr lang="zh-CN" altLang="en-US" sz="2000" dirty="0">
                <a:solidFill>
                  <a:srgbClr val="0000FF"/>
                </a:solidFill>
                <a:latin typeface="+mj-lt"/>
                <a:ea typeface="黑体" panose="02010609060101010101" pitchFamily="2" charset="-122"/>
                <a:cs typeface="+mj-cs"/>
              </a:rPr>
            </a:br>
            <a:endParaRPr lang="zh-CN" altLang="en-US" sz="2000" dirty="0">
              <a:solidFill>
                <a:srgbClr val="0000FF"/>
              </a:solidFill>
              <a:latin typeface="+mj-lt"/>
              <a:ea typeface="黑体" panose="02010609060101010101" pitchFamily="2" charset="-122"/>
              <a:cs typeface="+mj-cs"/>
            </a:endParaRPr>
          </a:p>
        </p:txBody>
      </p:sp>
      <p:sp>
        <p:nvSpPr>
          <p:cNvPr id="89092" name="Text Box 5"/>
          <p:cNvSpPr txBox="1"/>
          <p:nvPr/>
        </p:nvSpPr>
        <p:spPr>
          <a:xfrm>
            <a:off x="611188" y="1844675"/>
            <a:ext cx="8137525" cy="58356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en-US" altLang="en-US" sz="1600" b="0">
                <a:latin typeface="宋体" panose="02010600030101010101" pitchFamily="2" charset="-122"/>
              </a:rPr>
              <a:t>(2)选择“表格工具”选中第二行，单击颜色面上的红色，将蓝色背景的表格更改为红色，再将第二十行的蓝色背景更改为红色，如图8.50所示。</a:t>
            </a:r>
            <a:endParaRPr lang="zh-CN" altLang="en-US" sz="1600" b="0" dirty="0">
              <a:latin typeface="宋体" panose="02010600030101010101" pitchFamily="2" charset="-122"/>
            </a:endParaRPr>
          </a:p>
        </p:txBody>
      </p:sp>
      <p:pic>
        <p:nvPicPr>
          <p:cNvPr id="89094" name="图片 89093" descr="图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800" y="2420938"/>
            <a:ext cx="4611688" cy="4062412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E:\CDR  X4修订\第十章\10\图10.3 导入表格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375" y="2524125"/>
            <a:ext cx="6335713" cy="3784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3" name="Text Box 5"/>
          <p:cNvSpPr txBox="1"/>
          <p:nvPr/>
        </p:nvSpPr>
        <p:spPr>
          <a:xfrm>
            <a:off x="611188" y="1268413"/>
            <a:ext cx="8064500" cy="1198880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en-US" altLang="zh-CN" sz="1800" b="0">
                <a:latin typeface="宋体" panose="02010600030101010101" pitchFamily="2" charset="-122"/>
              </a:rPr>
              <a:t>    </a:t>
            </a:r>
            <a:r>
              <a:rPr lang="en-US" altLang="en-US" sz="1800" b="0">
                <a:latin typeface="宋体" panose="02010600030101010101" pitchFamily="2" charset="-122"/>
              </a:rPr>
              <a:t>除此以外，还可以直接单击属性栏上的“导入”按钮，在弹出的“导入”对话框中选择需要的文档，单击“导入”按钮，在弹出的“导入/粘贴文本”对话框中选择“保持字体和格式”选项，单击“确定”按钮，在页面中单击鼠标即可将表格导入。导入后的表格效果如图8.3所示。</a:t>
            </a:r>
            <a:endParaRPr lang="zh-CN" altLang="en-US" sz="1800" b="0" dirty="0">
              <a:latin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矩形 90113"/>
          <p:cNvSpPr>
            <a:spLocks noChangeAspect="1"/>
          </p:cNvSpPr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0115" name="标题 90114"/>
          <p:cNvSpPr>
            <a:spLocks noGrp="1"/>
          </p:cNvSpPr>
          <p:nvPr>
            <p:ph type="title"/>
          </p:nvPr>
        </p:nvSpPr>
        <p:spPr>
          <a:xfrm>
            <a:off x="457200" y="11255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zh-CN" altLang="en-US" sz="2400" dirty="0">
                <a:solidFill>
                  <a:srgbClr val="0000FF"/>
                </a:solidFill>
                <a:latin typeface="+mj-lt"/>
                <a:ea typeface="黑体" panose="02010609060101010101" pitchFamily="2" charset="-122"/>
                <a:cs typeface="+mj-cs"/>
              </a:rPr>
              <a:t>操作过程</a:t>
            </a:r>
            <a:r>
              <a:rPr lang="zh-CN" altLang="en-US" sz="2000" dirty="0">
                <a:solidFill>
                  <a:srgbClr val="0000FF"/>
                </a:solidFill>
                <a:latin typeface="+mj-lt"/>
                <a:ea typeface="黑体" panose="02010609060101010101" pitchFamily="2" charset="-122"/>
                <a:cs typeface="+mj-cs"/>
              </a:rPr>
              <a:t/>
            </a:r>
            <a:br>
              <a:rPr lang="zh-CN" altLang="en-US" sz="2000" dirty="0">
                <a:solidFill>
                  <a:srgbClr val="0000FF"/>
                </a:solidFill>
                <a:latin typeface="+mj-lt"/>
                <a:ea typeface="黑体" panose="02010609060101010101" pitchFamily="2" charset="-122"/>
                <a:cs typeface="+mj-cs"/>
              </a:rPr>
            </a:br>
            <a:endParaRPr lang="zh-CN" altLang="en-US" sz="2000" dirty="0">
              <a:solidFill>
                <a:srgbClr val="0000FF"/>
              </a:solidFill>
              <a:latin typeface="+mj-lt"/>
              <a:ea typeface="黑体" panose="02010609060101010101" pitchFamily="2" charset="-122"/>
              <a:cs typeface="+mj-cs"/>
            </a:endParaRPr>
          </a:p>
        </p:txBody>
      </p:sp>
      <p:sp>
        <p:nvSpPr>
          <p:cNvPr id="90116" name="Text Box 5"/>
          <p:cNvSpPr txBox="1"/>
          <p:nvPr/>
        </p:nvSpPr>
        <p:spPr>
          <a:xfrm>
            <a:off x="611188" y="1844675"/>
            <a:ext cx="8137525" cy="122999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en-US" altLang="en-US" sz="1800" b="0">
                <a:latin typeface="宋体" panose="02010600030101010101" pitchFamily="2" charset="-122"/>
              </a:rPr>
              <a:t>(3)使用“挑选工具”选中表格，在属性栏中的表格轮廓颜色下拉菜单中设置表格轮廓的颜色为红色，最终效果如图8.45所示。</a:t>
            </a:r>
          </a:p>
          <a:p>
            <a:r>
              <a:rPr lang="en-US" altLang="en-US" sz="2000" b="0" err="1">
                <a:latin typeface="黑体" panose="02010609060101010101" pitchFamily="2" charset="-122"/>
                <a:ea typeface="黑体" panose="02010609060101010101" pitchFamily="2" charset="-122"/>
              </a:rPr>
              <a:t>步骤三</a:t>
            </a:r>
            <a:r>
              <a:rPr lang="en-US" altLang="en-US" sz="2000" b="0">
                <a:latin typeface="黑体" panose="02010609060101010101" pitchFamily="2" charset="-122"/>
                <a:ea typeface="黑体" panose="02010609060101010101" pitchFamily="2" charset="-122"/>
              </a:rPr>
              <a:t>  </a:t>
            </a:r>
            <a:r>
              <a:rPr lang="en-US" altLang="en-US" sz="2000" b="0" err="1">
                <a:latin typeface="黑体" panose="02010609060101010101" pitchFamily="2" charset="-122"/>
                <a:ea typeface="黑体" panose="02010609060101010101" pitchFamily="2" charset="-122"/>
              </a:rPr>
              <a:t>保存表格</a:t>
            </a:r>
            <a:endParaRPr lang="en-US" altLang="en-US" sz="2000" b="0"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r>
              <a:rPr lang="en-US" altLang="en-US" sz="1800" b="0" err="1">
                <a:latin typeface="宋体" panose="02010600030101010101" pitchFamily="2" charset="-122"/>
              </a:rPr>
              <a:t>将编辑好的表格保存</a:t>
            </a:r>
            <a:r>
              <a:rPr lang="en-US" altLang="en-US" sz="1800" b="0">
                <a:latin typeface="宋体" panose="02010600030101010101" pitchFamily="2" charset="-122"/>
              </a:rPr>
              <a:t>。</a:t>
            </a:r>
            <a:endParaRPr lang="zh-CN" altLang="en-US" sz="1800" b="0" dirty="0">
              <a:latin typeface="宋体" panose="02010600030101010101" pitchFamily="2" charset="-122"/>
            </a:endParaRPr>
          </a:p>
        </p:txBody>
      </p:sp>
      <p:pic>
        <p:nvPicPr>
          <p:cNvPr id="90118" name="图片 90117" descr="图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238" y="2576513"/>
            <a:ext cx="4319587" cy="3805237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副标题 11"/>
          <p:cNvSpPr/>
          <p:nvPr/>
        </p:nvSpPr>
        <p:spPr>
          <a:xfrm>
            <a:off x="1143000" y="2924175"/>
            <a:ext cx="7086600" cy="13716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lv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panose="05000000000000000000" pitchFamily="2" charset="2"/>
              <a:buNone/>
              <a:defRPr sz="36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lvl="1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32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lvl="2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" panose="05000000000000000000" pitchFamily="2" charset="2"/>
              <a:buNone/>
              <a:defRPr sz="24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lvl="3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lvl="4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lvl="0"/>
            <a:r>
              <a:rPr lang="en-US" altLang="zh-CN" sz="320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8.2 </a:t>
            </a:r>
            <a:r>
              <a:rPr lang="zh-CN" altLang="en-US" sz="3200" dirty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案例演示</a:t>
            </a:r>
          </a:p>
          <a:p>
            <a:pPr lvl="0"/>
            <a:r>
              <a:rPr lang="en-US" altLang="zh-CN" sz="280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8.2.2  </a:t>
            </a:r>
            <a:r>
              <a:rPr lang="zh-CN" altLang="en-US" sz="2800" dirty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案例演示</a:t>
            </a:r>
            <a:r>
              <a:rPr lang="en-US" altLang="zh-CN" sz="280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2</a:t>
            </a:r>
            <a:r>
              <a:rPr lang="zh-CN" altLang="en-US" sz="2800" dirty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：</a:t>
            </a:r>
            <a:r>
              <a:rPr lang="zh-CN" altLang="zh-CN" sz="2800" dirty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周工作总结计划表</a:t>
            </a:r>
            <a:endParaRPr lang="en-US" altLang="zh-CN" sz="280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图片 93187" descr="图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613" y="1773238"/>
            <a:ext cx="5184775" cy="44592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3186" name="副标题 11"/>
          <p:cNvSpPr/>
          <p:nvPr/>
        </p:nvSpPr>
        <p:spPr>
          <a:xfrm>
            <a:off x="395288" y="1268413"/>
            <a:ext cx="8291512" cy="4445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lv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panose="05000000000000000000" pitchFamily="2" charset="2"/>
              <a:buNone/>
              <a:defRPr sz="36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lvl="1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32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lvl="2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" panose="05000000000000000000" pitchFamily="2" charset="2"/>
              <a:buNone/>
              <a:defRPr sz="24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lvl="3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lvl="4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lvl="0"/>
            <a:r>
              <a:rPr lang="zh-CN" altLang="en-US" sz="2000" b="0" dirty="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完成效果</a:t>
            </a:r>
            <a:endParaRPr lang="zh-CN" altLang="en-US" sz="2000" dirty="0">
              <a:solidFill>
                <a:schemeClr val="tx1"/>
              </a:solidFill>
              <a:latin typeface="宋体" panose="02010600030101010101" pitchFamily="2" charset="-122"/>
              <a:ea typeface="黑体" panose="0201060906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矩形 95233"/>
          <p:cNvSpPr>
            <a:spLocks noChangeAspect="1"/>
          </p:cNvSpPr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5235" name="标题 95234"/>
          <p:cNvSpPr>
            <a:spLocks noGrp="1"/>
          </p:cNvSpPr>
          <p:nvPr>
            <p:ph type="title"/>
          </p:nvPr>
        </p:nvSpPr>
        <p:spPr>
          <a:xfrm>
            <a:off x="457200" y="11255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zh-CN" altLang="en-US" sz="2400" dirty="0">
                <a:solidFill>
                  <a:srgbClr val="0000FF"/>
                </a:solidFill>
                <a:latin typeface="+mj-lt"/>
                <a:ea typeface="黑体" panose="02010609060101010101" pitchFamily="2" charset="-122"/>
                <a:cs typeface="+mj-cs"/>
              </a:rPr>
              <a:t>操作过程</a:t>
            </a:r>
            <a:r>
              <a:rPr lang="zh-CN" altLang="en-US" sz="2000" dirty="0">
                <a:solidFill>
                  <a:srgbClr val="0000FF"/>
                </a:solidFill>
                <a:latin typeface="+mj-lt"/>
                <a:ea typeface="黑体" panose="02010609060101010101" pitchFamily="2" charset="-122"/>
                <a:cs typeface="+mj-cs"/>
              </a:rPr>
              <a:t/>
            </a:r>
            <a:br>
              <a:rPr lang="zh-CN" altLang="en-US" sz="2000" dirty="0">
                <a:solidFill>
                  <a:srgbClr val="0000FF"/>
                </a:solidFill>
                <a:latin typeface="+mj-lt"/>
                <a:ea typeface="黑体" panose="02010609060101010101" pitchFamily="2" charset="-122"/>
                <a:cs typeface="+mj-cs"/>
              </a:rPr>
            </a:br>
            <a:endParaRPr lang="zh-CN" altLang="en-US" sz="2000" dirty="0">
              <a:solidFill>
                <a:srgbClr val="0000FF"/>
              </a:solidFill>
              <a:latin typeface="+mj-lt"/>
              <a:ea typeface="黑体" panose="02010609060101010101" pitchFamily="2" charset="-122"/>
              <a:cs typeface="+mj-cs"/>
            </a:endParaRPr>
          </a:p>
        </p:txBody>
      </p:sp>
      <p:sp>
        <p:nvSpPr>
          <p:cNvPr id="95236" name="Text Box 5"/>
          <p:cNvSpPr txBox="1"/>
          <p:nvPr/>
        </p:nvSpPr>
        <p:spPr>
          <a:xfrm>
            <a:off x="611188" y="1844675"/>
            <a:ext cx="2305050" cy="215328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zh-CN" altLang="en-US" sz="2000" b="0" dirty="0">
                <a:latin typeface="黑体" panose="02010609060101010101" pitchFamily="2" charset="-122"/>
                <a:ea typeface="黑体" panose="02010609060101010101" pitchFamily="2" charset="-122"/>
              </a:rPr>
              <a:t>步骤一  创建表格</a:t>
            </a:r>
          </a:p>
          <a:p>
            <a:r>
              <a:rPr lang="zh-CN" altLang="en-US" sz="1800" b="0" dirty="0">
                <a:latin typeface="Times New Roman" panose="02020603050405020304" pitchFamily="18" charset="0"/>
              </a:rPr>
              <a:t>       选择“表格工具”，在属性栏中设置行数</a:t>
            </a:r>
            <a:r>
              <a:rPr lang="en-US" altLang="zh-CN" sz="1800" b="0">
                <a:latin typeface="Times New Roman" panose="02020603050405020304" pitchFamily="18" charset="0"/>
              </a:rPr>
              <a:t>20</a:t>
            </a:r>
            <a:r>
              <a:rPr lang="zh-CN" altLang="en-US" sz="1800" b="0" dirty="0">
                <a:latin typeface="Times New Roman" panose="02020603050405020304" pitchFamily="18" charset="0"/>
              </a:rPr>
              <a:t>，列数为</a:t>
            </a:r>
            <a:r>
              <a:rPr lang="en-US" altLang="zh-CN" sz="1800" b="0">
                <a:latin typeface="Times New Roman" panose="02020603050405020304" pitchFamily="18" charset="0"/>
              </a:rPr>
              <a:t>5</a:t>
            </a:r>
            <a:r>
              <a:rPr lang="zh-CN" altLang="en-US" sz="1800" b="0" dirty="0">
                <a:latin typeface="Times New Roman" panose="02020603050405020304" pitchFamily="18" charset="0"/>
              </a:rPr>
              <a:t>，在页面中单击并拖拽鼠标创建一个表格，如图</a:t>
            </a:r>
            <a:r>
              <a:rPr lang="en-US" altLang="zh-CN" sz="1800" b="0">
                <a:latin typeface="Times New Roman" panose="02020603050405020304" pitchFamily="18" charset="0"/>
              </a:rPr>
              <a:t>8.52</a:t>
            </a:r>
            <a:r>
              <a:rPr lang="zh-CN" altLang="en-US" sz="1800" b="0" dirty="0">
                <a:latin typeface="Times New Roman" panose="02020603050405020304" pitchFamily="18" charset="0"/>
              </a:rPr>
              <a:t>所示。</a:t>
            </a:r>
            <a:r>
              <a:rPr lang="zh-CN" altLang="en-US" dirty="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95238" name="图片 95237" descr="图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138" y="1916113"/>
            <a:ext cx="5327650" cy="4383087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矩形 96257"/>
          <p:cNvSpPr>
            <a:spLocks noChangeAspect="1"/>
          </p:cNvSpPr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6259" name="标题 96258"/>
          <p:cNvSpPr>
            <a:spLocks noGrp="1"/>
          </p:cNvSpPr>
          <p:nvPr>
            <p:ph type="title"/>
          </p:nvPr>
        </p:nvSpPr>
        <p:spPr>
          <a:xfrm>
            <a:off x="457200" y="11255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zh-CN" altLang="en-US" sz="2400" dirty="0">
                <a:solidFill>
                  <a:srgbClr val="0000FF"/>
                </a:solidFill>
                <a:latin typeface="+mj-lt"/>
                <a:ea typeface="黑体" panose="02010609060101010101" pitchFamily="2" charset="-122"/>
                <a:cs typeface="+mj-cs"/>
              </a:rPr>
              <a:t>操作过程</a:t>
            </a:r>
            <a:r>
              <a:rPr lang="zh-CN" altLang="en-US" sz="2000" dirty="0">
                <a:solidFill>
                  <a:srgbClr val="0000FF"/>
                </a:solidFill>
                <a:latin typeface="+mj-lt"/>
                <a:ea typeface="黑体" panose="02010609060101010101" pitchFamily="2" charset="-122"/>
                <a:cs typeface="+mj-cs"/>
              </a:rPr>
              <a:t/>
            </a:r>
            <a:br>
              <a:rPr lang="zh-CN" altLang="en-US" sz="2000" dirty="0">
                <a:solidFill>
                  <a:srgbClr val="0000FF"/>
                </a:solidFill>
                <a:latin typeface="+mj-lt"/>
                <a:ea typeface="黑体" panose="02010609060101010101" pitchFamily="2" charset="-122"/>
                <a:cs typeface="+mj-cs"/>
              </a:rPr>
            </a:br>
            <a:endParaRPr lang="zh-CN" altLang="en-US" sz="2000" dirty="0">
              <a:solidFill>
                <a:srgbClr val="0000FF"/>
              </a:solidFill>
              <a:latin typeface="+mj-lt"/>
              <a:ea typeface="黑体" panose="02010609060101010101" pitchFamily="2" charset="-122"/>
              <a:cs typeface="+mj-cs"/>
            </a:endParaRPr>
          </a:p>
        </p:txBody>
      </p:sp>
      <p:sp>
        <p:nvSpPr>
          <p:cNvPr id="96260" name="Text Box 5"/>
          <p:cNvSpPr txBox="1"/>
          <p:nvPr/>
        </p:nvSpPr>
        <p:spPr>
          <a:xfrm>
            <a:off x="611188" y="1844675"/>
            <a:ext cx="8137525" cy="150685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zh-CN" altLang="en-US" sz="2000" b="0" dirty="0">
                <a:latin typeface="黑体" panose="02010609060101010101" pitchFamily="2" charset="-122"/>
                <a:ea typeface="黑体" panose="02010609060101010101" pitchFamily="2" charset="-122"/>
              </a:rPr>
              <a:t>步骤二  更改表格属性</a:t>
            </a:r>
          </a:p>
          <a:p>
            <a:r>
              <a:rPr lang="en-US" altLang="zh-CN" sz="1800" b="0">
                <a:latin typeface="Times New Roman" panose="02020603050405020304" pitchFamily="18" charset="0"/>
              </a:rPr>
              <a:t>(1)</a:t>
            </a:r>
            <a:r>
              <a:rPr lang="zh-CN" altLang="en-US" sz="1800" b="0" dirty="0">
                <a:latin typeface="Times New Roman" panose="02020603050405020304" pitchFamily="18" charset="0"/>
              </a:rPr>
              <a:t>使用“表格工具”在第一列的上方单击，选中第一列，在属性栏中更改列宽为</a:t>
            </a:r>
            <a:r>
              <a:rPr lang="en-US" altLang="zh-CN" sz="1800" b="0">
                <a:latin typeface="Times New Roman" panose="02020603050405020304" pitchFamily="18" charset="0"/>
              </a:rPr>
              <a:t>80mm</a:t>
            </a:r>
            <a:r>
              <a:rPr lang="zh-CN" altLang="en-US" sz="1800" b="0" dirty="0">
                <a:latin typeface="Times New Roman" panose="02020603050405020304" pitchFamily="18" charset="0"/>
              </a:rPr>
              <a:t>。使用同样方法选择第二列，在属性栏中更改列宽为</a:t>
            </a:r>
            <a:r>
              <a:rPr lang="en-US" altLang="zh-CN" sz="1800" b="0">
                <a:latin typeface="Times New Roman" panose="02020603050405020304" pitchFamily="18" charset="0"/>
              </a:rPr>
              <a:t>80mm</a:t>
            </a:r>
            <a:r>
              <a:rPr lang="zh-CN" altLang="en-US" sz="1800" b="0" dirty="0">
                <a:latin typeface="Times New Roman" panose="02020603050405020304" pitchFamily="18" charset="0"/>
              </a:rPr>
              <a:t>；选择第三列，在属性栏中更改列宽为</a:t>
            </a:r>
            <a:r>
              <a:rPr lang="en-US" altLang="zh-CN" sz="1800" b="0">
                <a:latin typeface="Times New Roman" panose="02020603050405020304" pitchFamily="18" charset="0"/>
              </a:rPr>
              <a:t>180mm</a:t>
            </a:r>
            <a:r>
              <a:rPr lang="zh-CN" altLang="en-US" sz="1800" b="0" dirty="0">
                <a:latin typeface="Times New Roman" panose="02020603050405020304" pitchFamily="18" charset="0"/>
              </a:rPr>
              <a:t>；选择第四列，在属性栏中更改列宽为</a:t>
            </a:r>
            <a:r>
              <a:rPr lang="en-US" altLang="zh-CN" sz="1800" b="0">
                <a:latin typeface="Times New Roman" panose="02020603050405020304" pitchFamily="18" charset="0"/>
              </a:rPr>
              <a:t>180mm</a:t>
            </a:r>
            <a:r>
              <a:rPr lang="zh-CN" altLang="en-US" sz="1800" b="0" dirty="0">
                <a:latin typeface="Times New Roman" panose="02020603050405020304" pitchFamily="18" charset="0"/>
              </a:rPr>
              <a:t>，效果如图</a:t>
            </a:r>
            <a:r>
              <a:rPr lang="en-US" altLang="zh-CN" sz="1800" b="0">
                <a:latin typeface="Times New Roman" panose="02020603050405020304" pitchFamily="18" charset="0"/>
              </a:rPr>
              <a:t>8.53</a:t>
            </a:r>
            <a:r>
              <a:rPr lang="zh-CN" altLang="en-US" sz="1800" b="0" dirty="0">
                <a:latin typeface="Times New Roman" panose="02020603050405020304" pitchFamily="18" charset="0"/>
              </a:rPr>
              <a:t>所示。</a:t>
            </a:r>
          </a:p>
        </p:txBody>
      </p:sp>
      <p:pic>
        <p:nvPicPr>
          <p:cNvPr id="96261" name="图片 96260" descr="图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413" y="3429000"/>
            <a:ext cx="4265612" cy="28797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矩形 97281"/>
          <p:cNvSpPr>
            <a:spLocks noChangeAspect="1"/>
          </p:cNvSpPr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7283" name="标题 97282"/>
          <p:cNvSpPr>
            <a:spLocks noGrp="1"/>
          </p:cNvSpPr>
          <p:nvPr>
            <p:ph type="title"/>
          </p:nvPr>
        </p:nvSpPr>
        <p:spPr>
          <a:xfrm>
            <a:off x="457200" y="11255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zh-CN" altLang="en-US" sz="2400" dirty="0">
                <a:solidFill>
                  <a:srgbClr val="0000FF"/>
                </a:solidFill>
                <a:latin typeface="+mj-lt"/>
                <a:ea typeface="黑体" panose="02010609060101010101" pitchFamily="2" charset="-122"/>
                <a:cs typeface="+mj-cs"/>
              </a:rPr>
              <a:t>操作过程</a:t>
            </a:r>
            <a:r>
              <a:rPr lang="zh-CN" altLang="en-US" sz="2000" dirty="0">
                <a:solidFill>
                  <a:srgbClr val="0000FF"/>
                </a:solidFill>
                <a:latin typeface="+mj-lt"/>
                <a:ea typeface="黑体" panose="02010609060101010101" pitchFamily="2" charset="-122"/>
                <a:cs typeface="+mj-cs"/>
              </a:rPr>
              <a:t/>
            </a:r>
            <a:br>
              <a:rPr lang="zh-CN" altLang="en-US" sz="2000" dirty="0">
                <a:solidFill>
                  <a:srgbClr val="0000FF"/>
                </a:solidFill>
                <a:latin typeface="+mj-lt"/>
                <a:ea typeface="黑体" panose="02010609060101010101" pitchFamily="2" charset="-122"/>
                <a:cs typeface="+mj-cs"/>
              </a:rPr>
            </a:br>
            <a:endParaRPr lang="zh-CN" altLang="en-US" sz="2000" dirty="0">
              <a:solidFill>
                <a:srgbClr val="0000FF"/>
              </a:solidFill>
              <a:latin typeface="+mj-lt"/>
              <a:ea typeface="黑体" panose="02010609060101010101" pitchFamily="2" charset="-122"/>
              <a:cs typeface="+mj-cs"/>
            </a:endParaRPr>
          </a:p>
        </p:txBody>
      </p:sp>
      <p:sp>
        <p:nvSpPr>
          <p:cNvPr id="97284" name="Text Box 5"/>
          <p:cNvSpPr txBox="1"/>
          <p:nvPr/>
        </p:nvSpPr>
        <p:spPr>
          <a:xfrm>
            <a:off x="611188" y="1844675"/>
            <a:ext cx="2665412" cy="369252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en-US" altLang="zh-CN" sz="1800" b="0">
                <a:latin typeface="Times New Roman" panose="02020603050405020304" pitchFamily="18" charset="0"/>
              </a:rPr>
              <a:t>(2)</a:t>
            </a:r>
            <a:r>
              <a:rPr lang="zh-CN" altLang="en-US" sz="1800" b="0" dirty="0">
                <a:latin typeface="Times New Roman" panose="02020603050405020304" pitchFamily="18" charset="0"/>
              </a:rPr>
              <a:t>使用“表格工具”在第一行的左侧单击，选择第一行，在属性栏中更改行高为</a:t>
            </a:r>
            <a:r>
              <a:rPr lang="en-US" altLang="zh-CN" sz="1800" b="0">
                <a:latin typeface="Times New Roman" panose="02020603050405020304" pitchFamily="18" charset="0"/>
              </a:rPr>
              <a:t>60mm</a:t>
            </a:r>
            <a:r>
              <a:rPr lang="zh-CN" altLang="en-US" sz="1800" b="0" dirty="0">
                <a:latin typeface="Times New Roman" panose="02020603050405020304" pitchFamily="18" charset="0"/>
              </a:rPr>
              <a:t>；选择第三行，在属性栏中更改行高为</a:t>
            </a:r>
            <a:r>
              <a:rPr lang="en-US" altLang="zh-CN" sz="1800" b="0">
                <a:latin typeface="Times New Roman" panose="02020603050405020304" pitchFamily="18" charset="0"/>
              </a:rPr>
              <a:t>45mm</a:t>
            </a:r>
            <a:r>
              <a:rPr lang="zh-CN" altLang="en-US" sz="1800" b="0" dirty="0">
                <a:latin typeface="Times New Roman" panose="02020603050405020304" pitchFamily="18" charset="0"/>
              </a:rPr>
              <a:t>；选择第九行，在属性栏中更改行高为</a:t>
            </a:r>
            <a:r>
              <a:rPr lang="en-US" altLang="zh-CN" sz="1800" b="0">
                <a:latin typeface="Times New Roman" panose="02020603050405020304" pitchFamily="18" charset="0"/>
              </a:rPr>
              <a:t>45mm</a:t>
            </a:r>
            <a:r>
              <a:rPr lang="zh-CN" altLang="en-US" sz="1800" b="0" dirty="0">
                <a:latin typeface="Times New Roman" panose="02020603050405020304" pitchFamily="18" charset="0"/>
              </a:rPr>
              <a:t>；选择第十三行，在属性栏中更改行高为</a:t>
            </a:r>
            <a:r>
              <a:rPr lang="en-US" altLang="zh-CN" sz="1800" b="0">
                <a:latin typeface="Times New Roman" panose="02020603050405020304" pitchFamily="18" charset="0"/>
              </a:rPr>
              <a:t>45mm</a:t>
            </a:r>
            <a:r>
              <a:rPr lang="zh-CN" altLang="en-US" sz="1800" b="0" dirty="0">
                <a:latin typeface="Times New Roman" panose="02020603050405020304" pitchFamily="18" charset="0"/>
              </a:rPr>
              <a:t>。并将第三行、第九行以及第十三行的背景色更改为红色，效果如图</a:t>
            </a:r>
            <a:r>
              <a:rPr lang="en-US" altLang="zh-CN" sz="1800" b="0">
                <a:latin typeface="Times New Roman" panose="02020603050405020304" pitchFamily="18" charset="0"/>
              </a:rPr>
              <a:t>8.54</a:t>
            </a:r>
            <a:r>
              <a:rPr lang="zh-CN" altLang="en-US" sz="1800" b="0" dirty="0">
                <a:latin typeface="Times New Roman" panose="02020603050405020304" pitchFamily="18" charset="0"/>
              </a:rPr>
              <a:t>所示。</a:t>
            </a:r>
          </a:p>
        </p:txBody>
      </p:sp>
      <p:pic>
        <p:nvPicPr>
          <p:cNvPr id="97285" name="图片 97284" descr="图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938" y="1916113"/>
            <a:ext cx="4938712" cy="4208462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矩形 98305"/>
          <p:cNvSpPr>
            <a:spLocks noChangeAspect="1"/>
          </p:cNvSpPr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8307" name="标题 98306"/>
          <p:cNvSpPr>
            <a:spLocks noGrp="1"/>
          </p:cNvSpPr>
          <p:nvPr>
            <p:ph type="title"/>
          </p:nvPr>
        </p:nvSpPr>
        <p:spPr>
          <a:xfrm>
            <a:off x="457200" y="11255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zh-CN" altLang="en-US" sz="2400" dirty="0">
                <a:solidFill>
                  <a:srgbClr val="0000FF"/>
                </a:solidFill>
                <a:latin typeface="+mj-lt"/>
                <a:ea typeface="黑体" panose="02010609060101010101" pitchFamily="2" charset="-122"/>
                <a:cs typeface="+mj-cs"/>
              </a:rPr>
              <a:t>操作过程</a:t>
            </a:r>
            <a:r>
              <a:rPr lang="zh-CN" altLang="en-US" sz="2000" dirty="0">
                <a:solidFill>
                  <a:srgbClr val="0000FF"/>
                </a:solidFill>
                <a:latin typeface="+mj-lt"/>
                <a:ea typeface="黑体" panose="02010609060101010101" pitchFamily="2" charset="-122"/>
                <a:cs typeface="+mj-cs"/>
              </a:rPr>
              <a:t/>
            </a:r>
            <a:br>
              <a:rPr lang="zh-CN" altLang="en-US" sz="2000" dirty="0">
                <a:solidFill>
                  <a:srgbClr val="0000FF"/>
                </a:solidFill>
                <a:latin typeface="+mj-lt"/>
                <a:ea typeface="黑体" panose="02010609060101010101" pitchFamily="2" charset="-122"/>
                <a:cs typeface="+mj-cs"/>
              </a:rPr>
            </a:br>
            <a:endParaRPr lang="zh-CN" altLang="en-US" sz="2000" dirty="0">
              <a:solidFill>
                <a:srgbClr val="0000FF"/>
              </a:solidFill>
              <a:latin typeface="+mj-lt"/>
              <a:ea typeface="黑体" panose="02010609060101010101" pitchFamily="2" charset="-122"/>
              <a:cs typeface="+mj-cs"/>
            </a:endParaRPr>
          </a:p>
        </p:txBody>
      </p:sp>
      <p:sp>
        <p:nvSpPr>
          <p:cNvPr id="98308" name="Text Box 5"/>
          <p:cNvSpPr txBox="1"/>
          <p:nvPr/>
        </p:nvSpPr>
        <p:spPr>
          <a:xfrm>
            <a:off x="611188" y="1844675"/>
            <a:ext cx="8137525" cy="2861310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en-US" altLang="zh-CN" sz="1800" b="0">
                <a:latin typeface="Times New Roman" panose="02020603050405020304" pitchFamily="18" charset="0"/>
              </a:rPr>
              <a:t>(3)</a:t>
            </a:r>
            <a:r>
              <a:rPr lang="zh-CN" altLang="en-US" sz="1800" b="0" dirty="0">
                <a:latin typeface="Times New Roman" panose="02020603050405020304" pitchFamily="18" charset="0"/>
              </a:rPr>
              <a:t>使用“表格工具”在表格的第一行左侧单击，选中第一行，单击属性栏中的“将选定的单元格合并为一个单元格”按钮，将第一行的单元格合并。使用“表格工具”在表格最后一行左侧单击，选中最后一行，单击属性栏中的“将选定的单元格合并为一个单元格”按钮，将最后一行的单元格合并。使用“表格工具”在第四行第五列的表格上单击，按</a:t>
            </a:r>
            <a:r>
              <a:rPr lang="en-US" altLang="zh-CN" sz="1800" b="0" err="1">
                <a:latin typeface="Times New Roman" panose="02020603050405020304" pitchFamily="18" charset="0"/>
              </a:rPr>
              <a:t>Ctrl+A</a:t>
            </a:r>
            <a:r>
              <a:rPr lang="zh-CN" altLang="en-US" sz="1800" b="0" dirty="0">
                <a:latin typeface="Times New Roman" panose="02020603050405020304" pitchFamily="18" charset="0"/>
              </a:rPr>
              <a:t>键选中单元格，按</a:t>
            </a:r>
            <a:r>
              <a:rPr lang="en-US" altLang="zh-CN" sz="1800" b="0">
                <a:latin typeface="Times New Roman" panose="02020603050405020304" pitchFamily="18" charset="0"/>
              </a:rPr>
              <a:t>Ctrl</a:t>
            </a:r>
            <a:r>
              <a:rPr lang="zh-CN" altLang="en-US" sz="1800" b="0" dirty="0">
                <a:latin typeface="Times New Roman" panose="02020603050405020304" pitchFamily="18" charset="0"/>
              </a:rPr>
              <a:t>键使用鼠标继续单击第五行第五列、第六行第五列、第七行第五列和第八行第五列的单元格，单击属性栏中的“将选定的单元格合并为一个单元格”按钮，将选中的单元格合并。使用同样的方法将第十行第五列、第十一行第五列和第十二行第五列的单元格合并，将第十四行第五列、第十五行第五列、第十六行第五列、第十七行第五列、第十八行第五列和第十九行第五列的单元格合并，</a:t>
            </a:r>
            <a:endParaRPr lang="zh-CN" altLang="en-US" sz="1800" dirty="0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矩形 99329"/>
          <p:cNvSpPr>
            <a:spLocks noChangeAspect="1"/>
          </p:cNvSpPr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9331" name="标题 99330"/>
          <p:cNvSpPr>
            <a:spLocks noGrp="1"/>
          </p:cNvSpPr>
          <p:nvPr>
            <p:ph type="title"/>
          </p:nvPr>
        </p:nvSpPr>
        <p:spPr>
          <a:xfrm>
            <a:off x="457200" y="11255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zh-CN" altLang="en-US" sz="2400" dirty="0">
                <a:solidFill>
                  <a:srgbClr val="0000FF"/>
                </a:solidFill>
                <a:latin typeface="+mj-lt"/>
                <a:ea typeface="黑体" panose="02010609060101010101" pitchFamily="2" charset="-122"/>
                <a:cs typeface="+mj-cs"/>
              </a:rPr>
              <a:t>操作过程</a:t>
            </a:r>
            <a:r>
              <a:rPr lang="zh-CN" altLang="en-US" sz="2000" dirty="0">
                <a:solidFill>
                  <a:srgbClr val="0000FF"/>
                </a:solidFill>
                <a:latin typeface="+mj-lt"/>
                <a:ea typeface="黑体" panose="02010609060101010101" pitchFamily="2" charset="-122"/>
                <a:cs typeface="+mj-cs"/>
              </a:rPr>
              <a:t/>
            </a:r>
            <a:br>
              <a:rPr lang="zh-CN" altLang="en-US" sz="2000" dirty="0">
                <a:solidFill>
                  <a:srgbClr val="0000FF"/>
                </a:solidFill>
                <a:latin typeface="+mj-lt"/>
                <a:ea typeface="黑体" panose="02010609060101010101" pitchFamily="2" charset="-122"/>
                <a:cs typeface="+mj-cs"/>
              </a:rPr>
            </a:br>
            <a:endParaRPr lang="zh-CN" altLang="en-US" sz="2000" dirty="0">
              <a:solidFill>
                <a:srgbClr val="0000FF"/>
              </a:solidFill>
              <a:latin typeface="+mj-lt"/>
              <a:ea typeface="黑体" panose="02010609060101010101" pitchFamily="2" charset="-122"/>
              <a:cs typeface="+mj-cs"/>
            </a:endParaRPr>
          </a:p>
        </p:txBody>
      </p:sp>
      <p:sp>
        <p:nvSpPr>
          <p:cNvPr id="99332" name="Text Box 5"/>
          <p:cNvSpPr txBox="1"/>
          <p:nvPr/>
        </p:nvSpPr>
        <p:spPr>
          <a:xfrm>
            <a:off x="611188" y="1844675"/>
            <a:ext cx="8137525" cy="368300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zh-CN" altLang="en-US" sz="1800" b="0" dirty="0">
                <a:latin typeface="Times New Roman" panose="02020603050405020304" pitchFamily="18" charset="0"/>
              </a:rPr>
              <a:t>效果如图</a:t>
            </a:r>
            <a:r>
              <a:rPr lang="en-US" altLang="zh-CN" sz="1800" b="0">
                <a:latin typeface="Times New Roman" panose="02020603050405020304" pitchFamily="18" charset="0"/>
              </a:rPr>
              <a:t>8.55</a:t>
            </a:r>
            <a:r>
              <a:rPr lang="zh-CN" altLang="en-US" sz="1800" b="0" dirty="0">
                <a:latin typeface="Times New Roman" panose="02020603050405020304" pitchFamily="18" charset="0"/>
              </a:rPr>
              <a:t>所示。</a:t>
            </a:r>
          </a:p>
        </p:txBody>
      </p:sp>
      <p:pic>
        <p:nvPicPr>
          <p:cNvPr id="99333" name="图片 99332" descr="图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475" y="1916113"/>
            <a:ext cx="5113338" cy="4360862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矩形 100353"/>
          <p:cNvSpPr>
            <a:spLocks noChangeAspect="1"/>
          </p:cNvSpPr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0355" name="标题 100354"/>
          <p:cNvSpPr>
            <a:spLocks noGrp="1"/>
          </p:cNvSpPr>
          <p:nvPr>
            <p:ph type="title"/>
          </p:nvPr>
        </p:nvSpPr>
        <p:spPr>
          <a:xfrm>
            <a:off x="457200" y="11255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zh-CN" altLang="en-US" sz="2400" dirty="0">
                <a:solidFill>
                  <a:srgbClr val="0000FF"/>
                </a:solidFill>
                <a:latin typeface="+mj-lt"/>
                <a:ea typeface="黑体" panose="02010609060101010101" pitchFamily="2" charset="-122"/>
                <a:cs typeface="+mj-cs"/>
              </a:rPr>
              <a:t>操作过程</a:t>
            </a:r>
            <a:r>
              <a:rPr lang="zh-CN" altLang="en-US" sz="2000" dirty="0">
                <a:solidFill>
                  <a:srgbClr val="0000FF"/>
                </a:solidFill>
                <a:latin typeface="+mj-lt"/>
                <a:ea typeface="黑体" panose="02010609060101010101" pitchFamily="2" charset="-122"/>
                <a:cs typeface="+mj-cs"/>
              </a:rPr>
              <a:t/>
            </a:r>
            <a:br>
              <a:rPr lang="zh-CN" altLang="en-US" sz="2000" dirty="0">
                <a:solidFill>
                  <a:srgbClr val="0000FF"/>
                </a:solidFill>
                <a:latin typeface="+mj-lt"/>
                <a:ea typeface="黑体" panose="02010609060101010101" pitchFamily="2" charset="-122"/>
                <a:cs typeface="+mj-cs"/>
              </a:rPr>
            </a:br>
            <a:endParaRPr lang="zh-CN" altLang="en-US" sz="2000" dirty="0">
              <a:solidFill>
                <a:srgbClr val="0000FF"/>
              </a:solidFill>
              <a:latin typeface="+mj-lt"/>
              <a:ea typeface="黑体" panose="02010609060101010101" pitchFamily="2" charset="-122"/>
              <a:cs typeface="+mj-cs"/>
            </a:endParaRPr>
          </a:p>
        </p:txBody>
      </p:sp>
      <p:sp>
        <p:nvSpPr>
          <p:cNvPr id="100356" name="Text Box 5"/>
          <p:cNvSpPr txBox="1"/>
          <p:nvPr/>
        </p:nvSpPr>
        <p:spPr>
          <a:xfrm>
            <a:off x="611188" y="1844675"/>
            <a:ext cx="2592387" cy="427672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zh-CN" altLang="en-US" sz="2000" b="0" dirty="0">
                <a:latin typeface="黑体" panose="02010609060101010101" pitchFamily="2" charset="-122"/>
                <a:ea typeface="黑体" panose="02010609060101010101" pitchFamily="2" charset="-122"/>
              </a:rPr>
              <a:t>步骤三  输入文字</a:t>
            </a:r>
          </a:p>
          <a:p>
            <a:r>
              <a:rPr lang="en-US" altLang="zh-CN" sz="1800" b="0">
                <a:latin typeface="Times New Roman" panose="02020603050405020304" pitchFamily="18" charset="0"/>
              </a:rPr>
              <a:t>(1)</a:t>
            </a:r>
            <a:r>
              <a:rPr lang="zh-CN" altLang="en-US" sz="1800" b="0" dirty="0">
                <a:latin typeface="Times New Roman" panose="02020603050405020304" pitchFamily="18" charset="0"/>
              </a:rPr>
              <a:t>选择“表格工具”，在第一行的单元格中单击，并输入文字“周工作总结计划表”，在属性栏中设置字体为“黑体”，字号为</a:t>
            </a:r>
            <a:r>
              <a:rPr lang="en-US" altLang="zh-CN" sz="1800" b="0">
                <a:latin typeface="Times New Roman" panose="02020603050405020304" pitchFamily="18" charset="0"/>
              </a:rPr>
              <a:t>100pt</a:t>
            </a:r>
            <a:r>
              <a:rPr lang="zh-CN" altLang="en-US" sz="1800" b="0" dirty="0">
                <a:latin typeface="Times New Roman" panose="02020603050405020304" pitchFamily="18" charset="0"/>
              </a:rPr>
              <a:t>，对齐方式为水平居中。执行菜单“文本”→“字符格式化”命令，弹出“字符格式化”泊坞窗，在“字符位移”列表中，设置“垂直位移”为</a:t>
            </a:r>
            <a:r>
              <a:rPr lang="en-US" altLang="zh-CN" sz="1800" b="0">
                <a:latin typeface="Times New Roman" panose="02020603050405020304" pitchFamily="18" charset="0"/>
              </a:rPr>
              <a:t>-30%</a:t>
            </a:r>
            <a:r>
              <a:rPr lang="zh-CN" altLang="en-US" sz="1800" b="0" dirty="0">
                <a:latin typeface="Times New Roman" panose="02020603050405020304" pitchFamily="18" charset="0"/>
              </a:rPr>
              <a:t>。效果如图</a:t>
            </a:r>
            <a:r>
              <a:rPr lang="en-US" altLang="zh-CN" sz="1800" b="0">
                <a:latin typeface="Times New Roman" panose="02020603050405020304" pitchFamily="18" charset="0"/>
              </a:rPr>
              <a:t>8.56</a:t>
            </a:r>
            <a:r>
              <a:rPr lang="zh-CN" altLang="en-US" sz="1800" b="0" dirty="0">
                <a:latin typeface="Times New Roman" panose="02020603050405020304" pitchFamily="18" charset="0"/>
              </a:rPr>
              <a:t>所示。</a:t>
            </a:r>
          </a:p>
        </p:txBody>
      </p:sp>
      <p:pic>
        <p:nvPicPr>
          <p:cNvPr id="100357" name="图片 100356" descr="图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500" y="1916113"/>
            <a:ext cx="5111750" cy="435927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矩形 101377"/>
          <p:cNvSpPr>
            <a:spLocks noChangeAspect="1"/>
          </p:cNvSpPr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1379" name="标题 101378"/>
          <p:cNvSpPr>
            <a:spLocks noGrp="1"/>
          </p:cNvSpPr>
          <p:nvPr>
            <p:ph type="title"/>
          </p:nvPr>
        </p:nvSpPr>
        <p:spPr>
          <a:xfrm>
            <a:off x="457200" y="11255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zh-CN" altLang="en-US" sz="2400" dirty="0">
                <a:solidFill>
                  <a:srgbClr val="0000FF"/>
                </a:solidFill>
                <a:latin typeface="+mj-lt"/>
                <a:ea typeface="黑体" panose="02010609060101010101" pitchFamily="2" charset="-122"/>
                <a:cs typeface="+mj-cs"/>
              </a:rPr>
              <a:t>操作过程</a:t>
            </a:r>
            <a:r>
              <a:rPr lang="zh-CN" altLang="en-US" sz="2000" dirty="0">
                <a:solidFill>
                  <a:srgbClr val="0000FF"/>
                </a:solidFill>
                <a:latin typeface="+mj-lt"/>
                <a:ea typeface="黑体" panose="02010609060101010101" pitchFamily="2" charset="-122"/>
                <a:cs typeface="+mj-cs"/>
              </a:rPr>
              <a:t/>
            </a:r>
            <a:br>
              <a:rPr lang="zh-CN" altLang="en-US" sz="2000" dirty="0">
                <a:solidFill>
                  <a:srgbClr val="0000FF"/>
                </a:solidFill>
                <a:latin typeface="+mj-lt"/>
                <a:ea typeface="黑体" panose="02010609060101010101" pitchFamily="2" charset="-122"/>
                <a:cs typeface="+mj-cs"/>
              </a:rPr>
            </a:br>
            <a:endParaRPr lang="zh-CN" altLang="en-US" sz="2000" dirty="0">
              <a:solidFill>
                <a:srgbClr val="0000FF"/>
              </a:solidFill>
              <a:latin typeface="+mj-lt"/>
              <a:ea typeface="黑体" panose="02010609060101010101" pitchFamily="2" charset="-122"/>
              <a:cs typeface="+mj-cs"/>
            </a:endParaRPr>
          </a:p>
        </p:txBody>
      </p:sp>
      <p:sp>
        <p:nvSpPr>
          <p:cNvPr id="101380" name="Text Box 5"/>
          <p:cNvSpPr txBox="1"/>
          <p:nvPr/>
        </p:nvSpPr>
        <p:spPr>
          <a:xfrm>
            <a:off x="611188" y="1844675"/>
            <a:ext cx="2447925" cy="479996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en-US" altLang="zh-CN" sz="1800" b="0">
                <a:latin typeface="Times New Roman" panose="02020603050405020304" pitchFamily="18" charset="0"/>
              </a:rPr>
              <a:t>(2)</a:t>
            </a:r>
            <a:r>
              <a:rPr lang="zh-CN" altLang="en-US" sz="1800" b="0" dirty="0">
                <a:latin typeface="Times New Roman" panose="02020603050405020304" pitchFamily="18" charset="0"/>
              </a:rPr>
              <a:t>使用“表格工具”在第二行第一列的表格上单击，按</a:t>
            </a:r>
            <a:r>
              <a:rPr lang="en-US" altLang="zh-CN" sz="1800" b="0" err="1">
                <a:latin typeface="Times New Roman" panose="02020603050405020304" pitchFamily="18" charset="0"/>
              </a:rPr>
              <a:t>Ctrl+A</a:t>
            </a:r>
            <a:r>
              <a:rPr lang="zh-CN" altLang="en-US" sz="1800" b="0" dirty="0">
                <a:latin typeface="Times New Roman" panose="02020603050405020304" pitchFamily="18" charset="0"/>
              </a:rPr>
              <a:t>键选中单元格，按</a:t>
            </a:r>
            <a:r>
              <a:rPr lang="en-US" altLang="zh-CN" sz="1800" b="0">
                <a:latin typeface="Times New Roman" panose="02020603050405020304" pitchFamily="18" charset="0"/>
              </a:rPr>
              <a:t>Ctrl</a:t>
            </a:r>
            <a:r>
              <a:rPr lang="zh-CN" altLang="en-US" sz="1800" b="0" dirty="0">
                <a:latin typeface="Times New Roman" panose="02020603050405020304" pitchFamily="18" charset="0"/>
              </a:rPr>
              <a:t>键使用鼠标继续单击第二行第二列的单元格，单击属性栏中的“将选定的单元格合并为一个单元格”按钮，将这两个单元格合并。使用“表格工具”在相对应的单元格内输入相关的文字，注意不同行高单元格内的文字的垂直位移值不同，最终效果如图</a:t>
            </a:r>
            <a:r>
              <a:rPr lang="en-US" altLang="zh-CN" sz="1800" b="0">
                <a:latin typeface="Times New Roman" panose="02020603050405020304" pitchFamily="18" charset="0"/>
              </a:rPr>
              <a:t>8.51</a:t>
            </a:r>
            <a:r>
              <a:rPr lang="zh-CN" altLang="en-US" sz="1800" b="0" dirty="0">
                <a:latin typeface="Times New Roman" panose="02020603050405020304" pitchFamily="18" charset="0"/>
              </a:rPr>
              <a:t>所示。</a:t>
            </a:r>
          </a:p>
        </p:txBody>
      </p:sp>
      <p:pic>
        <p:nvPicPr>
          <p:cNvPr id="101381" name="图片 101380" descr="图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475" y="1849438"/>
            <a:ext cx="5184775" cy="4459287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Text Box 5"/>
          <p:cNvSpPr txBox="1"/>
          <p:nvPr/>
        </p:nvSpPr>
        <p:spPr>
          <a:xfrm>
            <a:off x="611188" y="1268413"/>
            <a:ext cx="8064500" cy="138366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en-US" altLang="en-US" sz="2000" b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8.1.2  </a:t>
            </a:r>
            <a:r>
              <a:rPr lang="en-US" altLang="en-US" sz="2000" b="0" err="1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创建表格</a:t>
            </a:r>
            <a:endParaRPr lang="en-US" altLang="en-US" sz="2000" b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r>
              <a:rPr lang="en-US" altLang="zh-CN" sz="1600" b="0">
                <a:latin typeface="宋体" panose="02010600030101010101" pitchFamily="2" charset="-122"/>
              </a:rPr>
              <a:t>    </a:t>
            </a:r>
            <a:r>
              <a:rPr lang="en-US" altLang="en-US" sz="1600" b="0" err="1">
                <a:latin typeface="宋体" panose="02010600030101010101" pitchFamily="2" charset="-122"/>
              </a:rPr>
              <a:t>在CorelDRAW</a:t>
            </a:r>
            <a:r>
              <a:rPr lang="en-US" altLang="en-US" sz="1600" b="0">
                <a:latin typeface="宋体" panose="02010600030101010101" pitchFamily="2" charset="-122"/>
              </a:rPr>
              <a:t> X4中，新增了表格工具，使用“表格工具”可以在文档中添加表格。</a:t>
            </a:r>
          </a:p>
          <a:p>
            <a:r>
              <a:rPr lang="en-US" altLang="zh-CN" sz="1600" b="0">
                <a:latin typeface="宋体" panose="02010600030101010101" pitchFamily="2" charset="-122"/>
              </a:rPr>
              <a:t>    </a:t>
            </a:r>
            <a:r>
              <a:rPr lang="en-US" altLang="en-US" sz="1600" b="0">
                <a:latin typeface="宋体" panose="02010600030101010101" pitchFamily="2" charset="-122"/>
              </a:rPr>
              <a:t>要在绘图页面中添加表格，先选择工具栏中的“表格工具”，在属性栏中设置相关的属性，如图8.4所示，在属性栏中设置表格中的行数和列数分别为9、5，轮廓宽度为0.2，然后在页面中单击并拖拽鼠标即可创建一个表格，如图8.5所示。</a:t>
            </a:r>
            <a:endParaRPr lang="zh-CN" altLang="en-US" sz="1600" b="0" dirty="0">
              <a:latin typeface="宋体" panose="02010600030101010101" pitchFamily="2" charset="-122"/>
            </a:endParaRPr>
          </a:p>
        </p:txBody>
      </p:sp>
      <p:pic>
        <p:nvPicPr>
          <p:cNvPr id="9218" name="Picture 5" descr="E:\CDR  X4修订\第十章\10\图10.4 表格工具属性栏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513" y="2649538"/>
            <a:ext cx="4972050" cy="347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Picture 6" descr="E:\CDR  X4修订\第十章\10\图10.5 创建表格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150" y="3055938"/>
            <a:ext cx="5616575" cy="33623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 Box 5"/>
          <p:cNvSpPr txBox="1"/>
          <p:nvPr/>
        </p:nvSpPr>
        <p:spPr>
          <a:xfrm>
            <a:off x="611188" y="1268413"/>
            <a:ext cx="8064500" cy="922020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en-US" altLang="zh-CN" sz="1800" b="0">
                <a:latin typeface="宋体" panose="02010600030101010101" pitchFamily="2" charset="-122"/>
              </a:rPr>
              <a:t>    </a:t>
            </a:r>
            <a:r>
              <a:rPr lang="en-US" altLang="en-US" sz="1800" b="0">
                <a:latin typeface="宋体" panose="02010600030101010101" pitchFamily="2" charset="-122"/>
              </a:rPr>
              <a:t>选择“表格工具”后，可以通过设置属性栏的属性来创建表格，也可以在创建表格后再在属性栏中设置表格的参数。如图8.6所示为表格属性栏，其各项说明如下。</a:t>
            </a:r>
            <a:endParaRPr lang="zh-CN" altLang="en-US" sz="1800" b="0" dirty="0">
              <a:latin typeface="宋体" panose="02010600030101010101" pitchFamily="2" charset="-122"/>
            </a:endParaRPr>
          </a:p>
        </p:txBody>
      </p:sp>
      <p:pic>
        <p:nvPicPr>
          <p:cNvPr id="11266" name="Picture 3" descr="E:\CDR  X4修订\第十章\10\图10.6 表格属性栏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2349500"/>
            <a:ext cx="8569325" cy="208597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Text Box 5"/>
          <p:cNvSpPr txBox="1"/>
          <p:nvPr/>
        </p:nvSpPr>
        <p:spPr>
          <a:xfrm>
            <a:off x="611188" y="1268413"/>
            <a:ext cx="8064500" cy="922020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en-US" altLang="en-US" sz="1800" b="0" err="1">
                <a:latin typeface="宋体" panose="02010600030101010101" pitchFamily="2" charset="-122"/>
              </a:rPr>
              <a:t>表格中的行数和列数：用来设置表格的行数和列数</a:t>
            </a:r>
            <a:r>
              <a:rPr lang="en-US" altLang="en-US" sz="1800" b="0">
                <a:latin typeface="宋体" panose="02010600030101010101" pitchFamily="2" charset="-122"/>
              </a:rPr>
              <a:t>。</a:t>
            </a:r>
          </a:p>
          <a:p>
            <a:r>
              <a:rPr lang="en-US" altLang="en-US" sz="1800" b="0" err="1">
                <a:latin typeface="宋体" panose="02010600030101010101" pitchFamily="2" charset="-122"/>
              </a:rPr>
              <a:t>背景：用来设置表格的背景色。在背景的下拉菜单中，可以根据设计的需要选择合适的背景颜</a:t>
            </a:r>
            <a:r>
              <a:rPr lang="zh-CN" altLang="en-US" sz="1800" b="0" dirty="0">
                <a:latin typeface="宋体" panose="02010600030101010101" pitchFamily="2" charset="-122"/>
              </a:rPr>
              <a:t>色，如图</a:t>
            </a:r>
            <a:r>
              <a:rPr lang="en-US" altLang="zh-CN" sz="1800" b="0">
                <a:latin typeface="宋体" panose="02010600030101010101" pitchFamily="2" charset="-122"/>
              </a:rPr>
              <a:t>8.7</a:t>
            </a:r>
            <a:r>
              <a:rPr lang="zh-CN" altLang="en-US" sz="1800" b="0" dirty="0">
                <a:latin typeface="宋体" panose="02010600030101010101" pitchFamily="2" charset="-122"/>
              </a:rPr>
              <a:t>所示。</a:t>
            </a:r>
          </a:p>
        </p:txBody>
      </p:sp>
      <p:pic>
        <p:nvPicPr>
          <p:cNvPr id="13319" name="Picture 4" descr="E:\CDR  X4修订\第十章\10\图10.7 背景选项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338" y="2493963"/>
            <a:ext cx="2405062" cy="2951162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5"/>
          <p:cNvSpPr txBox="1"/>
          <p:nvPr/>
        </p:nvSpPr>
        <p:spPr>
          <a:xfrm>
            <a:off x="611188" y="1268413"/>
            <a:ext cx="8064500" cy="922020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r>
              <a:rPr lang="zh-CN" altLang="en-US" sz="1800" b="0" dirty="0">
                <a:latin typeface="宋体" panose="02010600030101010101" pitchFamily="2" charset="-122"/>
              </a:rPr>
              <a:t>边框：用来选择表格的外边框。在边框选项中任选一种样式，如图</a:t>
            </a:r>
            <a:r>
              <a:rPr lang="en-US" altLang="zh-CN" sz="1800" b="0">
                <a:latin typeface="宋体" panose="02010600030101010101" pitchFamily="2" charset="-122"/>
              </a:rPr>
              <a:t>8.8</a:t>
            </a:r>
            <a:r>
              <a:rPr lang="zh-CN" altLang="en-US" sz="1800" b="0" dirty="0">
                <a:latin typeface="宋体" panose="02010600030101010101" pitchFamily="2" charset="-122"/>
              </a:rPr>
              <a:t>所示，在“外轮廓颜色”面板中选择一种颜色，即可为所选边框替换颜色，效果如图</a:t>
            </a:r>
            <a:r>
              <a:rPr lang="en-US" altLang="zh-CN" sz="1800" b="0">
                <a:latin typeface="宋体" panose="02010600030101010101" pitchFamily="2" charset="-122"/>
              </a:rPr>
              <a:t>8.9</a:t>
            </a:r>
            <a:r>
              <a:rPr lang="zh-CN" altLang="en-US" sz="1800" b="0" dirty="0">
                <a:latin typeface="宋体" panose="02010600030101010101" pitchFamily="2" charset="-122"/>
              </a:rPr>
              <a:t>所示。</a:t>
            </a:r>
          </a:p>
        </p:txBody>
      </p:sp>
      <p:pic>
        <p:nvPicPr>
          <p:cNvPr id="61443" name="Picture 2" descr="E:\CDR  X4修订\第十章\10\图10.8 边框选项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5" y="2433638"/>
            <a:ext cx="3198813" cy="3240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44" name="Picture 3" descr="E:\CDR  X4修订\第十章\10\图10.9 设置边框样式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200" y="2420938"/>
            <a:ext cx="5332413" cy="3297237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64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649"/>
  <p:tag name="KSO_WM_UNIT_TYPE" val="a"/>
  <p:tag name="KSO_WM_UNIT_INDEX" val="1"/>
  <p:tag name="KSO_WM_UNIT_ID" val="custom443_1*a*1"/>
  <p:tag name="KSO_WM_UNIT_CLEAR" val="1"/>
  <p:tag name="KSO_WM_UNIT_LAYERLEVEL" val="1"/>
  <p:tag name="KSO_WM_UNIT_VALUE" val="28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64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2115836"/>
  <p:tag name="MH_LIBRARY" val="GRAPHIC"/>
  <p:tag name="MH_ORDER" val="Freeform 1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2115836"/>
  <p:tag name="MH_LIBRARY" val="GRAPHIC"/>
  <p:tag name="MH_ORDER" val="Oval 3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2115836"/>
  <p:tag name="MH_LIBRARY" val="GRAPHIC"/>
  <p:tag name="MH_ORDER" val="Oval 3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2144110"/>
  <p:tag name="MH_LIBRARY" val="GRAPHIC"/>
  <p:tag name="MH_ORDER" val="Freeform 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64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2144110"/>
  <p:tag name="MH_LIBRARY" val="GRAPHIC"/>
  <p:tag name="MH_ORDER" val="Freeform 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2144110"/>
  <p:tag name="MH_LIBRARY" val="GRAPHIC"/>
  <p:tag name="MH_ORDER" val="Freeform 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5、9、12、14、19、23、27、28、29"/>
  <p:tag name="KSO_WM_TEMPLATE_CATEGORY" val="custom"/>
  <p:tag name="KSO_WM_TEMPLATE_INDEX" val="649"/>
  <p:tag name="KSO_WM_TAG_VERSION" val="1.0"/>
  <p:tag name="KSO_WM_SLIDE_ID" val="custom649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</p:tagLst>
</file>

<file path=ppt/theme/theme1.xml><?xml version="1.0" encoding="utf-8"?>
<a:theme xmlns:a="http://schemas.openxmlformats.org/drawingml/2006/main" name="模板">
  <a:themeElements>
    <a:clrScheme name="模板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99FF"/>
      </a:hlink>
      <a:folHlink>
        <a:srgbClr val="000066"/>
      </a:folHlink>
    </a:clrScheme>
    <a:fontScheme name="模板">
      <a:majorFont>
        <a:latin typeface="Times New Roman"/>
        <a:ea typeface="方正行楷简体"/>
        <a:cs typeface=""/>
      </a:majorFont>
      <a:minorFont>
        <a:latin typeface="Times New Roman"/>
        <a:ea typeface="隶书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模板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99FF"/>
        </a:hlink>
        <a:folHlink>
          <a:srgbClr val="0000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000120140530A99PPBG">
  <a:themeElements>
    <a:clrScheme name="443.13">
      <a:dk1>
        <a:srgbClr val="47494B"/>
      </a:dk1>
      <a:lt1>
        <a:srgbClr val="FFFFFF"/>
      </a:lt1>
      <a:dk2>
        <a:srgbClr val="454749"/>
      </a:dk2>
      <a:lt2>
        <a:srgbClr val="EAF5FC"/>
      </a:lt2>
      <a:accent1>
        <a:srgbClr val="28ACC6"/>
      </a:accent1>
      <a:accent2>
        <a:srgbClr val="81BA34"/>
      </a:accent2>
      <a:accent3>
        <a:srgbClr val="2CB695"/>
      </a:accent3>
      <a:accent4>
        <a:srgbClr val="6F9FDF"/>
      </a:accent4>
      <a:accent5>
        <a:srgbClr val="9D9394"/>
      </a:accent5>
      <a:accent6>
        <a:srgbClr val="FFC000"/>
      </a:accent6>
      <a:hlink>
        <a:srgbClr val="00B0F0"/>
      </a:hlink>
      <a:folHlink>
        <a:srgbClr val="AFB2B4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2025</Words>
  <Application>Microsoft Office PowerPoint</Application>
  <PresentationFormat>全屏显示(4:3)</PresentationFormat>
  <Paragraphs>114</Paragraphs>
  <Slides>60</Slides>
  <Notes>7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60</vt:i4>
      </vt:variant>
    </vt:vector>
  </HeadingPairs>
  <TitlesOfParts>
    <vt:vector size="62" baseType="lpstr">
      <vt:lpstr>模板</vt:lpstr>
      <vt:lpstr>1_A000120140530A99PPBG</vt:lpstr>
      <vt:lpstr>CoerlDRAW图形设计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操作过程 </vt:lpstr>
      <vt:lpstr>操作过程 </vt:lpstr>
      <vt:lpstr>操作过程 </vt:lpstr>
      <vt:lpstr>操作过程 </vt:lpstr>
      <vt:lpstr>操作过程 </vt:lpstr>
      <vt:lpstr>PowerPoint 演示文稿</vt:lpstr>
      <vt:lpstr>PowerPoint 演示文稿</vt:lpstr>
      <vt:lpstr>操作过程 </vt:lpstr>
      <vt:lpstr>操作过程 </vt:lpstr>
      <vt:lpstr>操作过程 </vt:lpstr>
      <vt:lpstr>操作过程 </vt:lpstr>
      <vt:lpstr>操作过程 </vt:lpstr>
      <vt:lpstr>操作过程 </vt:lpstr>
      <vt:lpstr>操作过程 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wen.zhou</dc:creator>
  <cp:lastModifiedBy>邹亮</cp:lastModifiedBy>
  <cp:revision>432</cp:revision>
  <dcterms:created xsi:type="dcterms:W3CDTF">2003-12-31T04:56:00Z</dcterms:created>
  <dcterms:modified xsi:type="dcterms:W3CDTF">2018-04-01T07:43:40Z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</Properties>
</file>